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3"/>
    </p:embeddedFont>
    <p:embeddedFont>
      <p:font typeface="Arimo Bold" panose="020B0604020202020204" charset="0"/>
      <p:regular r:id="rId24"/>
    </p:embeddedFont>
    <p:embeddedFont>
      <p:font typeface="DM Sans" pitchFamily="2" charset="0"/>
      <p:regular r:id="rId25"/>
    </p:embeddedFont>
    <p:embeddedFont>
      <p:font typeface="HK Grotesk" panose="020B0604020202020204" charset="0"/>
      <p:regular r:id="rId26"/>
    </p:embeddedFont>
    <p:embeddedFont>
      <p:font typeface="HK Grotesk Bold" panose="020B0604020202020204" charset="0"/>
      <p:regular r:id="rId27"/>
    </p:embeddedFont>
    <p:embeddedFont>
      <p:font typeface="HK Grotesk Medium" panose="020B0604020202020204" charset="0"/>
      <p:regular r:id="rId28"/>
    </p:embeddedFont>
    <p:embeddedFont>
      <p:font typeface="League Spartan" panose="020B0604020202020204" charset="0"/>
      <p:regular r:id="rId29"/>
    </p:embeddedFont>
    <p:embeddedFont>
      <p:font typeface="Oswald Bold" panose="020B0604020202020204" charset="0"/>
      <p:regular r:id="rId30"/>
    </p:embeddedFont>
    <p:embeddedFont>
      <p:font typeface="Playfair Display Bold" panose="020B0604020202020204" charset="0"/>
      <p:regular r:id="rId31"/>
    </p:embeddedFont>
    <p:embeddedFont>
      <p:font typeface="Poppins Bold" panose="020B0604020202020204" charset="0"/>
      <p:regular r:id="rId32"/>
    </p:embeddedFont>
    <p:embeddedFont>
      <p:font typeface="Poppins Medium" panose="00000600000000000000" pitchFamily="2" charset="0"/>
      <p:regular r:id="rId33"/>
    </p:embeddedFont>
    <p:embeddedFont>
      <p:font typeface="Rosario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12325416" y="9525000"/>
            <a:ext cx="7568718" cy="762000"/>
            <a:chOff x="0" y="0"/>
            <a:chExt cx="1993407" cy="200691"/>
          </a:xfrm>
        </p:grpSpPr>
        <p:sp>
          <p:nvSpPr>
            <p:cNvPr id="4" name="Freeform 4"/>
            <p:cNvSpPr/>
            <p:nvPr/>
          </p:nvSpPr>
          <p:spPr>
            <a:xfrm>
              <a:off x="0" y="0"/>
              <a:ext cx="1993407" cy="200691"/>
            </a:xfrm>
            <a:custGeom>
              <a:avLst/>
              <a:gdLst/>
              <a:ahLst/>
              <a:cxnLst/>
              <a:rect l="l" t="t" r="r" b="b"/>
              <a:pathLst>
                <a:path w="1993407" h="200691">
                  <a:moveTo>
                    <a:pt x="203200" y="0"/>
                  </a:moveTo>
                  <a:lnTo>
                    <a:pt x="1993407" y="0"/>
                  </a:lnTo>
                  <a:lnTo>
                    <a:pt x="1790207" y="200691"/>
                  </a:lnTo>
                  <a:lnTo>
                    <a:pt x="0" y="200691"/>
                  </a:lnTo>
                  <a:lnTo>
                    <a:pt x="203200" y="0"/>
                  </a:lnTo>
                  <a:close/>
                </a:path>
              </a:pathLst>
            </a:custGeom>
            <a:solidFill>
              <a:srgbClr val="255C8C"/>
            </a:solidFill>
          </p:spPr>
        </p:sp>
        <p:sp>
          <p:nvSpPr>
            <p:cNvPr id="5" name="TextBox 5"/>
            <p:cNvSpPr txBox="1"/>
            <p:nvPr/>
          </p:nvSpPr>
          <p:spPr>
            <a:xfrm>
              <a:off x="101600" y="-47625"/>
              <a:ext cx="1790207"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1992731" y="-3773"/>
            <a:ext cx="7568718" cy="762000"/>
            <a:chOff x="0" y="0"/>
            <a:chExt cx="1993407" cy="200691"/>
          </a:xfrm>
        </p:grpSpPr>
        <p:sp>
          <p:nvSpPr>
            <p:cNvPr id="7" name="Freeform 7"/>
            <p:cNvSpPr/>
            <p:nvPr/>
          </p:nvSpPr>
          <p:spPr>
            <a:xfrm>
              <a:off x="0" y="0"/>
              <a:ext cx="1993407" cy="200691"/>
            </a:xfrm>
            <a:custGeom>
              <a:avLst/>
              <a:gdLst/>
              <a:ahLst/>
              <a:cxnLst/>
              <a:rect l="l" t="t" r="r" b="b"/>
              <a:pathLst>
                <a:path w="1993407" h="200691">
                  <a:moveTo>
                    <a:pt x="203200" y="0"/>
                  </a:moveTo>
                  <a:lnTo>
                    <a:pt x="1993407" y="0"/>
                  </a:lnTo>
                  <a:lnTo>
                    <a:pt x="1790207" y="200691"/>
                  </a:lnTo>
                  <a:lnTo>
                    <a:pt x="0" y="200691"/>
                  </a:lnTo>
                  <a:lnTo>
                    <a:pt x="203200" y="0"/>
                  </a:lnTo>
                  <a:close/>
                </a:path>
              </a:pathLst>
            </a:custGeom>
            <a:solidFill>
              <a:srgbClr val="255C8C"/>
            </a:solidFill>
          </p:spPr>
        </p:sp>
        <p:sp>
          <p:nvSpPr>
            <p:cNvPr id="8" name="TextBox 8"/>
            <p:cNvSpPr txBox="1"/>
            <p:nvPr/>
          </p:nvSpPr>
          <p:spPr>
            <a:xfrm>
              <a:off x="101600" y="-47625"/>
              <a:ext cx="1790207" cy="248316"/>
            </a:xfrm>
            <a:prstGeom prst="rect">
              <a:avLst/>
            </a:prstGeom>
          </p:spPr>
          <p:txBody>
            <a:bodyPr lIns="50800" tIns="50800" rIns="50800" bIns="50800" rtlCol="0" anchor="ctr"/>
            <a:lstStyle/>
            <a:p>
              <a:pPr algn="ctr">
                <a:lnSpc>
                  <a:spcPts val="2940"/>
                </a:lnSpc>
              </a:pPr>
              <a:endParaRPr/>
            </a:p>
          </p:txBody>
        </p:sp>
      </p:grpSp>
      <p:sp>
        <p:nvSpPr>
          <p:cNvPr id="9" name="Freeform 9"/>
          <p:cNvSpPr/>
          <p:nvPr/>
        </p:nvSpPr>
        <p:spPr>
          <a:xfrm flipH="1">
            <a:off x="395209" y="1028700"/>
            <a:ext cx="633491" cy="484909"/>
          </a:xfrm>
          <a:custGeom>
            <a:avLst/>
            <a:gdLst/>
            <a:ahLst/>
            <a:cxnLst/>
            <a:rect l="l" t="t" r="r" b="b"/>
            <a:pathLst>
              <a:path w="633491" h="484909">
                <a:moveTo>
                  <a:pt x="633491" y="0"/>
                </a:moveTo>
                <a:lnTo>
                  <a:pt x="0" y="0"/>
                </a:lnTo>
                <a:lnTo>
                  <a:pt x="0" y="484909"/>
                </a:lnTo>
                <a:lnTo>
                  <a:pt x="633491" y="484909"/>
                </a:lnTo>
                <a:lnTo>
                  <a:pt x="63349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926863" y="3917012"/>
            <a:ext cx="10434273" cy="1024628"/>
          </a:xfrm>
          <a:prstGeom prst="rect">
            <a:avLst/>
          </a:prstGeom>
        </p:spPr>
        <p:txBody>
          <a:bodyPr lIns="0" tIns="0" rIns="0" bIns="0" rtlCol="0" anchor="t">
            <a:spAutoFit/>
          </a:bodyPr>
          <a:lstStyle/>
          <a:p>
            <a:pPr algn="l">
              <a:lnSpc>
                <a:spcPts val="7897"/>
              </a:lnSpc>
            </a:pPr>
            <a:r>
              <a:rPr lang="en-US" sz="7179" spc="-323">
                <a:solidFill>
                  <a:srgbClr val="255C8C"/>
                </a:solidFill>
                <a:latin typeface="HK Grotesk Bold"/>
              </a:rPr>
              <a:t>Office Management System</a:t>
            </a:r>
          </a:p>
        </p:txBody>
      </p:sp>
      <p:sp>
        <p:nvSpPr>
          <p:cNvPr id="11" name="Freeform 11"/>
          <p:cNvSpPr/>
          <p:nvPr/>
        </p:nvSpPr>
        <p:spPr>
          <a:xfrm>
            <a:off x="8238911" y="2019351"/>
            <a:ext cx="1810177" cy="1830986"/>
          </a:xfrm>
          <a:custGeom>
            <a:avLst/>
            <a:gdLst/>
            <a:ahLst/>
            <a:cxnLst/>
            <a:rect l="l" t="t" r="r" b="b"/>
            <a:pathLst>
              <a:path w="1810177" h="1830986">
                <a:moveTo>
                  <a:pt x="0" y="0"/>
                </a:moveTo>
                <a:lnTo>
                  <a:pt x="1810178" y="0"/>
                </a:lnTo>
                <a:lnTo>
                  <a:pt x="1810178" y="1830986"/>
                </a:lnTo>
                <a:lnTo>
                  <a:pt x="0" y="1830986"/>
                </a:lnTo>
                <a:lnTo>
                  <a:pt x="0" y="0"/>
                </a:lnTo>
                <a:close/>
              </a:path>
            </a:pathLst>
          </a:custGeom>
          <a:blipFill>
            <a:blip r:embed="rId5"/>
            <a:stretch>
              <a:fillRect t="-34" b="-34"/>
            </a:stretch>
          </a:blipFill>
        </p:spPr>
      </p:sp>
      <p:sp>
        <p:nvSpPr>
          <p:cNvPr id="12" name="TextBox 12"/>
          <p:cNvSpPr txBox="1"/>
          <p:nvPr/>
        </p:nvSpPr>
        <p:spPr>
          <a:xfrm>
            <a:off x="3693185" y="1028700"/>
            <a:ext cx="10901631" cy="866775"/>
          </a:xfrm>
          <a:prstGeom prst="rect">
            <a:avLst/>
          </a:prstGeom>
        </p:spPr>
        <p:txBody>
          <a:bodyPr lIns="0" tIns="0" rIns="0" bIns="0" rtlCol="0" anchor="t">
            <a:spAutoFit/>
          </a:bodyPr>
          <a:lstStyle/>
          <a:p>
            <a:pPr algn="ctr">
              <a:lnSpc>
                <a:spcPts val="6854"/>
              </a:lnSpc>
            </a:pPr>
            <a:r>
              <a:rPr lang="en-US" sz="5712" spc="13">
                <a:solidFill>
                  <a:srgbClr val="000000"/>
                </a:solidFill>
                <a:latin typeface="Rosario Bold"/>
              </a:rPr>
              <a:t>GOMATI DISTRICT POLYTECHNIC             </a:t>
            </a:r>
          </a:p>
        </p:txBody>
      </p:sp>
      <p:sp>
        <p:nvSpPr>
          <p:cNvPr id="13" name="TextBox 13"/>
          <p:cNvSpPr txBox="1"/>
          <p:nvPr/>
        </p:nvSpPr>
        <p:spPr>
          <a:xfrm>
            <a:off x="6088710" y="5955114"/>
            <a:ext cx="6435604" cy="4582826"/>
          </a:xfrm>
          <a:prstGeom prst="rect">
            <a:avLst/>
          </a:prstGeom>
        </p:spPr>
        <p:txBody>
          <a:bodyPr lIns="0" tIns="0" rIns="0" bIns="0" rtlCol="0" anchor="t">
            <a:spAutoFit/>
          </a:bodyPr>
          <a:lstStyle/>
          <a:p>
            <a:pPr algn="just">
              <a:lnSpc>
                <a:spcPts val="5338"/>
              </a:lnSpc>
            </a:pPr>
            <a:r>
              <a:rPr lang="en-US" sz="2965">
                <a:solidFill>
                  <a:srgbClr val="000000"/>
                </a:solidFill>
                <a:latin typeface="Arimo Bold"/>
              </a:rPr>
              <a:t>Arkajyoti Roy             (216305131)    </a:t>
            </a:r>
          </a:p>
          <a:p>
            <a:pPr algn="just">
              <a:lnSpc>
                <a:spcPts val="5338"/>
              </a:lnSpc>
            </a:pPr>
            <a:r>
              <a:rPr lang="en-US" sz="2965">
                <a:solidFill>
                  <a:srgbClr val="000000"/>
                </a:solidFill>
                <a:latin typeface="Arimo Bold"/>
              </a:rPr>
              <a:t>Argha Chakraborty    (216305130)</a:t>
            </a:r>
          </a:p>
          <a:p>
            <a:pPr algn="just">
              <a:lnSpc>
                <a:spcPts val="5338"/>
              </a:lnSpc>
            </a:pPr>
            <a:r>
              <a:rPr lang="en-US" sz="2965">
                <a:solidFill>
                  <a:srgbClr val="000000"/>
                </a:solidFill>
                <a:latin typeface="Arimo Bold"/>
              </a:rPr>
              <a:t>Aradhito Chaudhuri   (216305129)</a:t>
            </a:r>
          </a:p>
          <a:p>
            <a:pPr algn="just">
              <a:lnSpc>
                <a:spcPts val="5338"/>
              </a:lnSpc>
            </a:pPr>
            <a:r>
              <a:rPr lang="en-US" sz="2965">
                <a:solidFill>
                  <a:srgbClr val="000000"/>
                </a:solidFill>
                <a:latin typeface="Arimo Bold"/>
              </a:rPr>
              <a:t>Shreyanka Das           (216305124)</a:t>
            </a:r>
          </a:p>
          <a:p>
            <a:pPr algn="just">
              <a:lnSpc>
                <a:spcPts val="5338"/>
              </a:lnSpc>
            </a:pPr>
            <a:r>
              <a:rPr lang="en-US" sz="2965">
                <a:solidFill>
                  <a:srgbClr val="000000"/>
                </a:solidFill>
                <a:latin typeface="Arimo Bold"/>
              </a:rPr>
              <a:t>Shirsendu Das            (216305157)</a:t>
            </a:r>
          </a:p>
          <a:p>
            <a:pPr algn="just">
              <a:lnSpc>
                <a:spcPts val="5338"/>
              </a:lnSpc>
            </a:pPr>
            <a:r>
              <a:rPr lang="en-US" sz="2965">
                <a:solidFill>
                  <a:srgbClr val="000000"/>
                </a:solidFill>
                <a:latin typeface="Arimo Bold"/>
              </a:rPr>
              <a:t>Priyangshu Dey          (216305148)</a:t>
            </a:r>
          </a:p>
          <a:p>
            <a:pPr algn="just">
              <a:lnSpc>
                <a:spcPts val="3559"/>
              </a:lnSpc>
            </a:pPr>
            <a:endParaRPr lang="en-US" sz="2965">
              <a:solidFill>
                <a:srgbClr val="000000"/>
              </a:solidFill>
              <a:latin typeface="Arimo Bold"/>
            </a:endParaRPr>
          </a:p>
        </p:txBody>
      </p:sp>
      <p:sp>
        <p:nvSpPr>
          <p:cNvPr id="14" name="TextBox 14"/>
          <p:cNvSpPr txBox="1"/>
          <p:nvPr/>
        </p:nvSpPr>
        <p:spPr>
          <a:xfrm>
            <a:off x="6931772" y="5276850"/>
            <a:ext cx="4424456" cy="554439"/>
          </a:xfrm>
          <a:prstGeom prst="rect">
            <a:avLst/>
          </a:prstGeom>
        </p:spPr>
        <p:txBody>
          <a:bodyPr lIns="0" tIns="0" rIns="0" bIns="0" rtlCol="0" anchor="t">
            <a:spAutoFit/>
          </a:bodyPr>
          <a:lstStyle/>
          <a:p>
            <a:pPr algn="ctr">
              <a:lnSpc>
                <a:spcPts val="4096"/>
              </a:lnSpc>
            </a:pPr>
            <a:r>
              <a:rPr lang="en-US" sz="4552" spc="-282">
                <a:solidFill>
                  <a:srgbClr val="8F8077"/>
                </a:solidFill>
                <a:latin typeface="Playfair Display Bold"/>
              </a:rPr>
              <a:t>PRESENTED  BY:</a:t>
            </a:r>
          </a:p>
        </p:txBody>
      </p:sp>
      <p:sp>
        <p:nvSpPr>
          <p:cNvPr id="15" name="Freeform 15"/>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49152" y="744715"/>
            <a:ext cx="13080429" cy="8988069"/>
          </a:xfrm>
          <a:custGeom>
            <a:avLst/>
            <a:gdLst/>
            <a:ahLst/>
            <a:cxnLst/>
            <a:rect l="l" t="t" r="r" b="b"/>
            <a:pathLst>
              <a:path w="13080429" h="8988069">
                <a:moveTo>
                  <a:pt x="0" y="0"/>
                </a:moveTo>
                <a:lnTo>
                  <a:pt x="13080429" y="0"/>
                </a:lnTo>
                <a:lnTo>
                  <a:pt x="13080429" y="8988070"/>
                </a:lnTo>
                <a:lnTo>
                  <a:pt x="0" y="8988070"/>
                </a:lnTo>
                <a:lnTo>
                  <a:pt x="0" y="0"/>
                </a:lnTo>
                <a:close/>
              </a:path>
            </a:pathLst>
          </a:custGeom>
          <a:blipFill>
            <a:blip r:embed="rId2"/>
            <a:stretch>
              <a:fillRect b="-9148"/>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943367" y="0"/>
            <a:ext cx="6662939" cy="762000"/>
            <a:chOff x="0" y="0"/>
            <a:chExt cx="1754848" cy="200691"/>
          </a:xfrm>
        </p:grpSpPr>
        <p:sp>
          <p:nvSpPr>
            <p:cNvPr id="5" name="Freeform 5"/>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6" name="TextBox 6"/>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rot="-10800000">
            <a:off x="12612387" y="9510484"/>
            <a:ext cx="6662939" cy="762000"/>
            <a:chOff x="0" y="0"/>
            <a:chExt cx="1754848" cy="200691"/>
          </a:xfrm>
        </p:grpSpPr>
        <p:sp>
          <p:nvSpPr>
            <p:cNvPr id="8" name="Freeform 8"/>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9" name="TextBox 9"/>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Tree>
  </p:cSld>
  <p:clrMapOvr>
    <a:masterClrMapping/>
  </p:clrMapOvr>
  <p:transition>
    <p:cover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028700" y="4099400"/>
            <a:ext cx="4957483" cy="2313830"/>
            <a:chOff x="0" y="0"/>
            <a:chExt cx="6609977" cy="3085106"/>
          </a:xfrm>
        </p:grpSpPr>
        <p:sp>
          <p:nvSpPr>
            <p:cNvPr id="5" name="TextBox 5"/>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PERFORMANCE </a:t>
              </a:r>
            </a:p>
          </p:txBody>
        </p:sp>
        <p:sp>
          <p:nvSpPr>
            <p:cNvPr id="6" name="AutoShape 6"/>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372892"/>
              <a:ext cx="6359354" cy="12804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The manager can evaluate each employee's performance based on their work within the department.</a:t>
              </a:r>
            </a:p>
          </p:txBody>
        </p:sp>
      </p:grpSp>
      <p:grpSp>
        <p:nvGrpSpPr>
          <p:cNvPr id="8" name="Group 8"/>
          <p:cNvGrpSpPr/>
          <p:nvPr/>
        </p:nvGrpSpPr>
        <p:grpSpPr>
          <a:xfrm>
            <a:off x="9144000" y="7416580"/>
            <a:ext cx="4957483" cy="2637680"/>
            <a:chOff x="0" y="0"/>
            <a:chExt cx="6609977" cy="3516906"/>
          </a:xfrm>
        </p:grpSpPr>
        <p:sp>
          <p:nvSpPr>
            <p:cNvPr id="9" name="TextBox 9"/>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NOTICE</a:t>
              </a:r>
            </a:p>
          </p:txBody>
        </p:sp>
        <p:sp>
          <p:nvSpPr>
            <p:cNvPr id="10" name="AutoShape 10"/>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72892"/>
              <a:ext cx="6359354" cy="21440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The manager has access to the notices shared by the admin and can then distribute them to the whole department or specific employees within the department.</a:t>
              </a:r>
            </a:p>
          </p:txBody>
        </p:sp>
      </p:grpSp>
      <p:grpSp>
        <p:nvGrpSpPr>
          <p:cNvPr id="12" name="Group 12"/>
          <p:cNvGrpSpPr/>
          <p:nvPr/>
        </p:nvGrpSpPr>
        <p:grpSpPr>
          <a:xfrm>
            <a:off x="9144000" y="377227"/>
            <a:ext cx="4957483" cy="2313830"/>
            <a:chOff x="0" y="0"/>
            <a:chExt cx="6609977" cy="3085106"/>
          </a:xfrm>
        </p:grpSpPr>
        <p:sp>
          <p:nvSpPr>
            <p:cNvPr id="13" name="TextBox 13"/>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TASK</a:t>
              </a:r>
            </a:p>
          </p:txBody>
        </p:sp>
        <p:sp>
          <p:nvSpPr>
            <p:cNvPr id="14" name="AutoShape 14"/>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15" name="TextBox 15"/>
            <p:cNvSpPr txBox="1"/>
            <p:nvPr/>
          </p:nvSpPr>
          <p:spPr>
            <a:xfrm>
              <a:off x="0" y="1372892"/>
              <a:ext cx="6359354" cy="21440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The manager can view the tasks assigned by the admin to their department and subsequently assign tasks to the employees within that department.</a:t>
              </a:r>
            </a:p>
          </p:txBody>
        </p:sp>
      </p:grpSp>
      <p:sp>
        <p:nvSpPr>
          <p:cNvPr id="16" name="Freeform 16"/>
          <p:cNvSpPr/>
          <p:nvPr/>
        </p:nvSpPr>
        <p:spPr>
          <a:xfrm>
            <a:off x="537061" y="176973"/>
            <a:ext cx="7500557" cy="3622096"/>
          </a:xfrm>
          <a:custGeom>
            <a:avLst/>
            <a:gdLst/>
            <a:ahLst/>
            <a:cxnLst/>
            <a:rect l="l" t="t" r="r" b="b"/>
            <a:pathLst>
              <a:path w="7500557" h="3622096">
                <a:moveTo>
                  <a:pt x="0" y="0"/>
                </a:moveTo>
                <a:lnTo>
                  <a:pt x="7500557" y="0"/>
                </a:lnTo>
                <a:lnTo>
                  <a:pt x="7500557" y="3622095"/>
                </a:lnTo>
                <a:lnTo>
                  <a:pt x="0" y="3622095"/>
                </a:lnTo>
                <a:lnTo>
                  <a:pt x="0" y="0"/>
                </a:lnTo>
                <a:close/>
              </a:path>
            </a:pathLst>
          </a:custGeom>
          <a:blipFill>
            <a:blip r:embed="rId4"/>
            <a:stretch>
              <a:fillRect t="-10348" b="-6132"/>
            </a:stretch>
          </a:blipFill>
          <a:ln w="5715" cap="sq">
            <a:solidFill>
              <a:srgbClr val="000000"/>
            </a:solidFill>
            <a:prstDash val="solid"/>
            <a:miter/>
          </a:ln>
        </p:spPr>
      </p:sp>
      <p:sp>
        <p:nvSpPr>
          <p:cNvPr id="17" name="Freeform 17"/>
          <p:cNvSpPr/>
          <p:nvPr/>
        </p:nvSpPr>
        <p:spPr>
          <a:xfrm>
            <a:off x="537061" y="6501781"/>
            <a:ext cx="7500557" cy="3640273"/>
          </a:xfrm>
          <a:custGeom>
            <a:avLst/>
            <a:gdLst/>
            <a:ahLst/>
            <a:cxnLst/>
            <a:rect l="l" t="t" r="r" b="b"/>
            <a:pathLst>
              <a:path w="7500557" h="3640273">
                <a:moveTo>
                  <a:pt x="0" y="0"/>
                </a:moveTo>
                <a:lnTo>
                  <a:pt x="7500557" y="0"/>
                </a:lnTo>
                <a:lnTo>
                  <a:pt x="7500557" y="3640273"/>
                </a:lnTo>
                <a:lnTo>
                  <a:pt x="0" y="3640273"/>
                </a:lnTo>
                <a:lnTo>
                  <a:pt x="0" y="0"/>
                </a:lnTo>
                <a:close/>
              </a:path>
            </a:pathLst>
          </a:custGeom>
          <a:blipFill>
            <a:blip r:embed="rId5"/>
            <a:stretch>
              <a:fillRect t="-9797" b="-6101"/>
            </a:stretch>
          </a:blipFill>
          <a:ln w="5715" cap="sq">
            <a:solidFill>
              <a:srgbClr val="000000"/>
            </a:solidFill>
            <a:prstDash val="solid"/>
            <a:miter/>
          </a:ln>
        </p:spPr>
      </p:sp>
      <p:sp>
        <p:nvSpPr>
          <p:cNvPr id="18" name="Freeform 18"/>
          <p:cNvSpPr/>
          <p:nvPr/>
        </p:nvSpPr>
        <p:spPr>
          <a:xfrm>
            <a:off x="9144000" y="3436178"/>
            <a:ext cx="7500557" cy="3640273"/>
          </a:xfrm>
          <a:custGeom>
            <a:avLst/>
            <a:gdLst/>
            <a:ahLst/>
            <a:cxnLst/>
            <a:rect l="l" t="t" r="r" b="b"/>
            <a:pathLst>
              <a:path w="7500557" h="3640273">
                <a:moveTo>
                  <a:pt x="0" y="0"/>
                </a:moveTo>
                <a:lnTo>
                  <a:pt x="7500557" y="0"/>
                </a:lnTo>
                <a:lnTo>
                  <a:pt x="7500557" y="3640273"/>
                </a:lnTo>
                <a:lnTo>
                  <a:pt x="0" y="3640273"/>
                </a:lnTo>
                <a:lnTo>
                  <a:pt x="0" y="0"/>
                </a:lnTo>
                <a:close/>
              </a:path>
            </a:pathLst>
          </a:custGeom>
          <a:blipFill>
            <a:blip r:embed="rId6"/>
            <a:stretch>
              <a:fillRect t="-9797" b="-6101"/>
            </a:stretch>
          </a:blipFill>
          <a:ln w="5715" cap="sq">
            <a:solidFill>
              <a:srgbClr val="000000"/>
            </a:solidFill>
            <a:prstDash val="solid"/>
            <a:miter/>
          </a:ln>
        </p:spPr>
      </p:sp>
    </p:spTree>
  </p:cSld>
  <p:clrMapOvr>
    <a:masterClrMapping/>
  </p:clrMapOvr>
  <p:transition>
    <p:cover dir="l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729695" y="6363900"/>
            <a:ext cx="4957483" cy="2404000"/>
            <a:chOff x="0" y="0"/>
            <a:chExt cx="6609977" cy="3205333"/>
          </a:xfrm>
        </p:grpSpPr>
        <p:sp>
          <p:nvSpPr>
            <p:cNvPr id="5" name="TextBox 5"/>
            <p:cNvSpPr txBox="1"/>
            <p:nvPr/>
          </p:nvSpPr>
          <p:spPr>
            <a:xfrm>
              <a:off x="27" y="-76200"/>
              <a:ext cx="6609950" cy="880576"/>
            </a:xfrm>
            <a:prstGeom prst="rect">
              <a:avLst/>
            </a:prstGeom>
          </p:spPr>
          <p:txBody>
            <a:bodyPr lIns="0" tIns="0" rIns="0" bIns="0" rtlCol="0" anchor="t">
              <a:spAutoFit/>
            </a:bodyPr>
            <a:lstStyle/>
            <a:p>
              <a:pPr algn="l">
                <a:lnSpc>
                  <a:spcPts val="5598"/>
                </a:lnSpc>
                <a:spcBef>
                  <a:spcPct val="0"/>
                </a:spcBef>
              </a:pPr>
              <a:r>
                <a:rPr lang="en-US" sz="3998">
                  <a:solidFill>
                    <a:srgbClr val="094886"/>
                  </a:solidFill>
                  <a:latin typeface="League Spartan"/>
                </a:rPr>
                <a:t>FEEDBACK</a:t>
              </a:r>
            </a:p>
          </p:txBody>
        </p:sp>
        <p:sp>
          <p:nvSpPr>
            <p:cNvPr id="6" name="AutoShape 6"/>
            <p:cNvSpPr/>
            <p:nvPr/>
          </p:nvSpPr>
          <p:spPr>
            <a:xfrm>
              <a:off x="1455" y="851390"/>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385380"/>
              <a:ext cx="6359354" cy="1819953"/>
            </a:xfrm>
            <a:prstGeom prst="rect">
              <a:avLst/>
            </a:prstGeom>
          </p:spPr>
          <p:txBody>
            <a:bodyPr lIns="0" tIns="0" rIns="0" bIns="0" rtlCol="0" anchor="t">
              <a:spAutoFit/>
            </a:bodyPr>
            <a:lstStyle/>
            <a:p>
              <a:pPr algn="l">
                <a:lnSpc>
                  <a:spcPts val="2728"/>
                </a:lnSpc>
                <a:spcBef>
                  <a:spcPct val="0"/>
                </a:spcBef>
              </a:pPr>
              <a:r>
                <a:rPr lang="en-US" sz="1948">
                  <a:solidFill>
                    <a:srgbClr val="000000"/>
                  </a:solidFill>
                  <a:latin typeface="Poppins Bold"/>
                </a:rPr>
                <a:t>The manager can offer feedback to senior administrators regarding the matter to determine the optimal solution.</a:t>
              </a:r>
            </a:p>
          </p:txBody>
        </p:sp>
      </p:grpSp>
      <p:grpSp>
        <p:nvGrpSpPr>
          <p:cNvPr id="8" name="Group 8"/>
          <p:cNvGrpSpPr/>
          <p:nvPr/>
        </p:nvGrpSpPr>
        <p:grpSpPr>
          <a:xfrm>
            <a:off x="10371848" y="1398895"/>
            <a:ext cx="4957483" cy="2404000"/>
            <a:chOff x="0" y="0"/>
            <a:chExt cx="6609977" cy="3205333"/>
          </a:xfrm>
        </p:grpSpPr>
        <p:sp>
          <p:nvSpPr>
            <p:cNvPr id="9" name="TextBox 9"/>
            <p:cNvSpPr txBox="1"/>
            <p:nvPr/>
          </p:nvSpPr>
          <p:spPr>
            <a:xfrm>
              <a:off x="27" y="-76200"/>
              <a:ext cx="6609950" cy="880576"/>
            </a:xfrm>
            <a:prstGeom prst="rect">
              <a:avLst/>
            </a:prstGeom>
          </p:spPr>
          <p:txBody>
            <a:bodyPr lIns="0" tIns="0" rIns="0" bIns="0" rtlCol="0" anchor="t">
              <a:spAutoFit/>
            </a:bodyPr>
            <a:lstStyle/>
            <a:p>
              <a:pPr algn="l">
                <a:lnSpc>
                  <a:spcPts val="5598"/>
                </a:lnSpc>
                <a:spcBef>
                  <a:spcPct val="0"/>
                </a:spcBef>
              </a:pPr>
              <a:r>
                <a:rPr lang="en-US" sz="3998">
                  <a:solidFill>
                    <a:srgbClr val="094886"/>
                  </a:solidFill>
                  <a:latin typeface="League Spartan"/>
                </a:rPr>
                <a:t>SALARY</a:t>
              </a:r>
            </a:p>
          </p:txBody>
        </p:sp>
        <p:sp>
          <p:nvSpPr>
            <p:cNvPr id="10" name="AutoShape 10"/>
            <p:cNvSpPr/>
            <p:nvPr/>
          </p:nvSpPr>
          <p:spPr>
            <a:xfrm>
              <a:off x="1455" y="851390"/>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85380"/>
              <a:ext cx="6359354" cy="2277153"/>
            </a:xfrm>
            <a:prstGeom prst="rect">
              <a:avLst/>
            </a:prstGeom>
          </p:spPr>
          <p:txBody>
            <a:bodyPr lIns="0" tIns="0" rIns="0" bIns="0" rtlCol="0" anchor="t">
              <a:spAutoFit/>
            </a:bodyPr>
            <a:lstStyle/>
            <a:p>
              <a:pPr algn="l">
                <a:lnSpc>
                  <a:spcPts val="2728"/>
                </a:lnSpc>
                <a:spcBef>
                  <a:spcPct val="0"/>
                </a:spcBef>
              </a:pPr>
              <a:r>
                <a:rPr lang="en-US" sz="1948">
                  <a:solidFill>
                    <a:srgbClr val="000000"/>
                  </a:solidFill>
                  <a:latin typeface="Poppins Bold"/>
                </a:rPr>
                <a:t>The manager can view their current and previous salary payslips in PDF format by selecting the year and month, and they also have the option to download them.</a:t>
              </a:r>
            </a:p>
          </p:txBody>
        </p:sp>
      </p:grpSp>
      <p:sp>
        <p:nvSpPr>
          <p:cNvPr id="12" name="Freeform 12"/>
          <p:cNvSpPr/>
          <p:nvPr/>
        </p:nvSpPr>
        <p:spPr>
          <a:xfrm>
            <a:off x="263857" y="888061"/>
            <a:ext cx="8880143" cy="4255439"/>
          </a:xfrm>
          <a:custGeom>
            <a:avLst/>
            <a:gdLst/>
            <a:ahLst/>
            <a:cxnLst/>
            <a:rect l="l" t="t" r="r" b="b"/>
            <a:pathLst>
              <a:path w="8880143" h="4255439">
                <a:moveTo>
                  <a:pt x="0" y="0"/>
                </a:moveTo>
                <a:lnTo>
                  <a:pt x="8880143" y="0"/>
                </a:lnTo>
                <a:lnTo>
                  <a:pt x="8880143" y="4255439"/>
                </a:lnTo>
                <a:lnTo>
                  <a:pt x="0" y="4255439"/>
                </a:lnTo>
                <a:lnTo>
                  <a:pt x="0" y="0"/>
                </a:lnTo>
                <a:close/>
              </a:path>
            </a:pathLst>
          </a:custGeom>
          <a:blipFill>
            <a:blip r:embed="rId4"/>
            <a:stretch>
              <a:fillRect t="-11201" b="-6179"/>
            </a:stretch>
          </a:blipFill>
          <a:ln w="5715" cap="sq">
            <a:solidFill>
              <a:srgbClr val="000000"/>
            </a:solidFill>
            <a:prstDash val="solid"/>
            <a:miter/>
          </a:ln>
        </p:spPr>
      </p:sp>
      <p:sp>
        <p:nvSpPr>
          <p:cNvPr id="13" name="Freeform 13"/>
          <p:cNvSpPr/>
          <p:nvPr/>
        </p:nvSpPr>
        <p:spPr>
          <a:xfrm>
            <a:off x="8936641" y="5438181"/>
            <a:ext cx="8880143" cy="4255439"/>
          </a:xfrm>
          <a:custGeom>
            <a:avLst/>
            <a:gdLst/>
            <a:ahLst/>
            <a:cxnLst/>
            <a:rect l="l" t="t" r="r" b="b"/>
            <a:pathLst>
              <a:path w="8880143" h="4255439">
                <a:moveTo>
                  <a:pt x="0" y="0"/>
                </a:moveTo>
                <a:lnTo>
                  <a:pt x="8880143" y="0"/>
                </a:lnTo>
                <a:lnTo>
                  <a:pt x="8880143" y="4255439"/>
                </a:lnTo>
                <a:lnTo>
                  <a:pt x="0" y="4255439"/>
                </a:lnTo>
                <a:lnTo>
                  <a:pt x="0" y="0"/>
                </a:lnTo>
                <a:close/>
              </a:path>
            </a:pathLst>
          </a:custGeom>
          <a:blipFill>
            <a:blip r:embed="rId5"/>
            <a:stretch>
              <a:fillRect t="-10814" b="-6566"/>
            </a:stretch>
          </a:blipFill>
          <a:ln w="5715" cap="sq">
            <a:solidFill>
              <a:srgbClr val="000000"/>
            </a:solidFill>
            <a:prstDash val="solid"/>
            <a:miter/>
          </a:ln>
        </p:spPr>
      </p:sp>
    </p:spTree>
  </p:cSld>
  <p:clrMapOvr>
    <a:masterClrMapping/>
  </p:clrMapOvr>
  <p:transition>
    <p:cover dir="l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1345187"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3897968"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144000" y="0"/>
            <a:ext cx="9144000" cy="10287000"/>
            <a:chOff x="0" y="0"/>
            <a:chExt cx="12192000" cy="13716000"/>
          </a:xfrm>
        </p:grpSpPr>
        <p:pic>
          <p:nvPicPr>
            <p:cNvPr id="10" name="Picture 10"/>
            <p:cNvPicPr>
              <a:picLocks noChangeAspect="1"/>
            </p:cNvPicPr>
            <p:nvPr/>
          </p:nvPicPr>
          <p:blipFill>
            <a:blip r:embed="rId3"/>
            <a:srcRect l="30253" r="19820"/>
            <a:stretch>
              <a:fillRect/>
            </a:stretch>
          </p:blipFill>
          <p:spPr>
            <a:xfrm>
              <a:off x="0" y="0"/>
              <a:ext cx="12192000" cy="13716000"/>
            </a:xfrm>
            <a:prstGeom prst="rect">
              <a:avLst/>
            </a:prstGeom>
          </p:spPr>
        </p:pic>
      </p:grpSp>
      <p:sp>
        <p:nvSpPr>
          <p:cNvPr id="11" name="Freeform 11"/>
          <p:cNvSpPr/>
          <p:nvPr/>
        </p:nvSpPr>
        <p:spPr>
          <a:xfrm>
            <a:off x="7962185" y="762000"/>
            <a:ext cx="392848" cy="97855"/>
          </a:xfrm>
          <a:custGeom>
            <a:avLst/>
            <a:gdLst/>
            <a:ahLst/>
            <a:cxnLst/>
            <a:rect l="l" t="t" r="r" b="b"/>
            <a:pathLst>
              <a:path w="392848" h="97855">
                <a:moveTo>
                  <a:pt x="0" y="0"/>
                </a:moveTo>
                <a:lnTo>
                  <a:pt x="392848" y="0"/>
                </a:lnTo>
                <a:lnTo>
                  <a:pt x="392848" y="97855"/>
                </a:lnTo>
                <a:lnTo>
                  <a:pt x="0" y="978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719926" y="1901715"/>
            <a:ext cx="6642894" cy="1003301"/>
          </a:xfrm>
          <a:prstGeom prst="rect">
            <a:avLst/>
          </a:prstGeom>
        </p:spPr>
        <p:txBody>
          <a:bodyPr lIns="0" tIns="0" rIns="0" bIns="0" rtlCol="0" anchor="t">
            <a:spAutoFit/>
          </a:bodyPr>
          <a:lstStyle/>
          <a:p>
            <a:pPr algn="l">
              <a:lnSpc>
                <a:spcPts val="7700"/>
              </a:lnSpc>
            </a:pPr>
            <a:r>
              <a:rPr lang="en-US" sz="7000">
                <a:solidFill>
                  <a:srgbClr val="255C8C"/>
                </a:solidFill>
                <a:latin typeface="HK Grotesk Bold"/>
              </a:rPr>
              <a:t>Employee Portal</a:t>
            </a:r>
          </a:p>
        </p:txBody>
      </p:sp>
      <p:sp>
        <p:nvSpPr>
          <p:cNvPr id="13" name="TextBox 13"/>
          <p:cNvSpPr txBox="1"/>
          <p:nvPr/>
        </p:nvSpPr>
        <p:spPr>
          <a:xfrm>
            <a:off x="817434" y="3655123"/>
            <a:ext cx="7537599" cy="4299585"/>
          </a:xfrm>
          <a:prstGeom prst="rect">
            <a:avLst/>
          </a:prstGeom>
        </p:spPr>
        <p:txBody>
          <a:bodyPr lIns="0" tIns="0" rIns="0" bIns="0" rtlCol="0" anchor="t">
            <a:spAutoFit/>
          </a:bodyPr>
          <a:lstStyle/>
          <a:p>
            <a:pPr algn="just">
              <a:lnSpc>
                <a:spcPts val="4920"/>
              </a:lnSpc>
            </a:pPr>
            <a:r>
              <a:rPr lang="en-US" sz="3000">
                <a:solidFill>
                  <a:srgbClr val="000000"/>
                </a:solidFill>
                <a:latin typeface="HK Grotesk"/>
              </a:rPr>
              <a:t>The employee portal streamlines operational tasks by offering easy access to company information, project submissions, performance monitoring, and feedback, enhancing productivity of the employees  through continuous assessment and improvement.</a:t>
            </a:r>
          </a:p>
        </p:txBody>
      </p:sp>
      <p:sp>
        <p:nvSpPr>
          <p:cNvPr id="14" name="Freeform 14"/>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6"/>
            <a:stretch>
              <a:fillRect/>
            </a:stretch>
          </a:blipFill>
        </p:spPr>
      </p:sp>
    </p:spTree>
  </p:cSld>
  <p:clrMapOvr>
    <a:masterClrMapping/>
  </p:clrMapOvr>
  <p:transition>
    <p:cover dir="l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2752" y="455583"/>
            <a:ext cx="14680788" cy="9069417"/>
          </a:xfrm>
          <a:custGeom>
            <a:avLst/>
            <a:gdLst/>
            <a:ahLst/>
            <a:cxnLst/>
            <a:rect l="l" t="t" r="r" b="b"/>
            <a:pathLst>
              <a:path w="14680788" h="9069417">
                <a:moveTo>
                  <a:pt x="0" y="0"/>
                </a:moveTo>
                <a:lnTo>
                  <a:pt x="14680788" y="0"/>
                </a:lnTo>
                <a:lnTo>
                  <a:pt x="14680788" y="9069417"/>
                </a:lnTo>
                <a:lnTo>
                  <a:pt x="0" y="9069417"/>
                </a:lnTo>
                <a:lnTo>
                  <a:pt x="0" y="0"/>
                </a:lnTo>
                <a:close/>
              </a:path>
            </a:pathLst>
          </a:custGeom>
          <a:blipFill>
            <a:blip r:embed="rId2"/>
            <a:stretch>
              <a:fillRect b="-21403"/>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rot="-10800000">
            <a:off x="12612387" y="9510484"/>
            <a:ext cx="6662939" cy="762000"/>
            <a:chOff x="0" y="0"/>
            <a:chExt cx="1754848" cy="200691"/>
          </a:xfrm>
        </p:grpSpPr>
        <p:sp>
          <p:nvSpPr>
            <p:cNvPr id="5" name="Freeform 5"/>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6" name="TextBox 6"/>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949225" y="0"/>
            <a:ext cx="6662939" cy="762000"/>
            <a:chOff x="0" y="0"/>
            <a:chExt cx="1754848" cy="200691"/>
          </a:xfrm>
        </p:grpSpPr>
        <p:sp>
          <p:nvSpPr>
            <p:cNvPr id="8" name="Freeform 8"/>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9" name="TextBox 9"/>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Tree>
  </p:cSld>
  <p:clrMapOvr>
    <a:masterClrMapping/>
  </p:clrMapOvr>
  <p:transition>
    <p:cover dir="l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0667236" y="1673843"/>
            <a:ext cx="4957483" cy="2637680"/>
            <a:chOff x="0" y="0"/>
            <a:chExt cx="6609977" cy="3516906"/>
          </a:xfrm>
        </p:grpSpPr>
        <p:sp>
          <p:nvSpPr>
            <p:cNvPr id="5" name="TextBox 5"/>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CHAT</a:t>
              </a:r>
            </a:p>
          </p:txBody>
        </p:sp>
        <p:sp>
          <p:nvSpPr>
            <p:cNvPr id="6" name="AutoShape 6"/>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372892"/>
              <a:ext cx="6359354" cy="12804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Employees can communicate within their project group, share files, and allow the leader to review them.</a:t>
              </a:r>
            </a:p>
          </p:txBody>
        </p:sp>
      </p:grpSp>
      <p:grpSp>
        <p:nvGrpSpPr>
          <p:cNvPr id="8" name="Group 8"/>
          <p:cNvGrpSpPr/>
          <p:nvPr/>
        </p:nvGrpSpPr>
        <p:grpSpPr>
          <a:xfrm>
            <a:off x="1931926" y="6152400"/>
            <a:ext cx="4957483" cy="2313830"/>
            <a:chOff x="0" y="0"/>
            <a:chExt cx="6609977" cy="3085106"/>
          </a:xfrm>
        </p:grpSpPr>
        <p:sp>
          <p:nvSpPr>
            <p:cNvPr id="9" name="TextBox 9"/>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PROJECT</a:t>
              </a:r>
            </a:p>
          </p:txBody>
        </p:sp>
        <p:sp>
          <p:nvSpPr>
            <p:cNvPr id="10" name="AutoShape 10"/>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72892"/>
              <a:ext cx="6359354" cy="17122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After completing a project, employees have the option to upload the project file and download it at a later time if necessary.</a:t>
              </a:r>
            </a:p>
          </p:txBody>
        </p:sp>
      </p:grpSp>
      <p:sp>
        <p:nvSpPr>
          <p:cNvPr id="12" name="Freeform 12"/>
          <p:cNvSpPr/>
          <p:nvPr/>
        </p:nvSpPr>
        <p:spPr>
          <a:xfrm>
            <a:off x="834496" y="1028700"/>
            <a:ext cx="8102891" cy="3927966"/>
          </a:xfrm>
          <a:custGeom>
            <a:avLst/>
            <a:gdLst/>
            <a:ahLst/>
            <a:cxnLst/>
            <a:rect l="l" t="t" r="r" b="b"/>
            <a:pathLst>
              <a:path w="8102891" h="3927966">
                <a:moveTo>
                  <a:pt x="0" y="0"/>
                </a:moveTo>
                <a:lnTo>
                  <a:pt x="8102891" y="0"/>
                </a:lnTo>
                <a:lnTo>
                  <a:pt x="8102891" y="3927966"/>
                </a:lnTo>
                <a:lnTo>
                  <a:pt x="0" y="3927966"/>
                </a:lnTo>
                <a:lnTo>
                  <a:pt x="0" y="0"/>
                </a:lnTo>
                <a:close/>
              </a:path>
            </a:pathLst>
          </a:custGeom>
          <a:blipFill>
            <a:blip r:embed="rId4"/>
            <a:stretch>
              <a:fillRect t="-10309" b="-5727"/>
            </a:stretch>
          </a:blipFill>
          <a:ln w="5715" cap="sq">
            <a:solidFill>
              <a:srgbClr val="000000"/>
            </a:solidFill>
            <a:prstDash val="solid"/>
            <a:miter/>
          </a:ln>
        </p:spPr>
      </p:sp>
      <p:sp>
        <p:nvSpPr>
          <p:cNvPr id="13" name="Freeform 13"/>
          <p:cNvSpPr/>
          <p:nvPr/>
        </p:nvSpPr>
        <p:spPr>
          <a:xfrm>
            <a:off x="9144000" y="5360329"/>
            <a:ext cx="8102891" cy="3897971"/>
          </a:xfrm>
          <a:custGeom>
            <a:avLst/>
            <a:gdLst/>
            <a:ahLst/>
            <a:cxnLst/>
            <a:rect l="l" t="t" r="r" b="b"/>
            <a:pathLst>
              <a:path w="8102891" h="3897971">
                <a:moveTo>
                  <a:pt x="0" y="0"/>
                </a:moveTo>
                <a:lnTo>
                  <a:pt x="8102891" y="0"/>
                </a:lnTo>
                <a:lnTo>
                  <a:pt x="8102891" y="3897971"/>
                </a:lnTo>
                <a:lnTo>
                  <a:pt x="0" y="3897971"/>
                </a:lnTo>
                <a:lnTo>
                  <a:pt x="0" y="0"/>
                </a:lnTo>
                <a:close/>
              </a:path>
            </a:pathLst>
          </a:custGeom>
          <a:blipFill>
            <a:blip r:embed="rId5"/>
            <a:stretch>
              <a:fillRect t="-10773" b="-6156"/>
            </a:stretch>
          </a:blipFill>
          <a:ln w="5715" cap="sq">
            <a:solidFill>
              <a:srgbClr val="000000"/>
            </a:solidFill>
            <a:prstDash val="solid"/>
            <a:miter/>
          </a:ln>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617672" y="2205964"/>
            <a:ext cx="4957483" cy="2313830"/>
            <a:chOff x="0" y="0"/>
            <a:chExt cx="6609977" cy="3085106"/>
          </a:xfrm>
        </p:grpSpPr>
        <p:sp>
          <p:nvSpPr>
            <p:cNvPr id="5" name="TextBox 5"/>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APPLY FOR LEAVE</a:t>
              </a:r>
            </a:p>
          </p:txBody>
        </p:sp>
        <p:sp>
          <p:nvSpPr>
            <p:cNvPr id="6" name="AutoShape 6"/>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372892"/>
              <a:ext cx="6359354" cy="12804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Employees can request leave from the admin, who can also review their leave records in the leave history section.</a:t>
              </a:r>
            </a:p>
          </p:txBody>
        </p:sp>
      </p:grpSp>
      <p:grpSp>
        <p:nvGrpSpPr>
          <p:cNvPr id="8" name="Group 8"/>
          <p:cNvGrpSpPr/>
          <p:nvPr/>
        </p:nvGrpSpPr>
        <p:grpSpPr>
          <a:xfrm>
            <a:off x="10861581" y="6761861"/>
            <a:ext cx="4957483" cy="1989980"/>
            <a:chOff x="0" y="0"/>
            <a:chExt cx="6609977" cy="2653306"/>
          </a:xfrm>
        </p:grpSpPr>
        <p:sp>
          <p:nvSpPr>
            <p:cNvPr id="9" name="TextBox 9"/>
            <p:cNvSpPr txBox="1"/>
            <p:nvPr/>
          </p:nvSpPr>
          <p:spPr>
            <a:xfrm>
              <a:off x="27" y="-66675"/>
              <a:ext cx="6609950" cy="849037"/>
            </a:xfrm>
            <a:prstGeom prst="rect">
              <a:avLst/>
            </a:prstGeom>
          </p:spPr>
          <p:txBody>
            <a:bodyPr lIns="0" tIns="0" rIns="0" bIns="0" rtlCol="0" anchor="t">
              <a:spAutoFit/>
            </a:bodyPr>
            <a:lstStyle/>
            <a:p>
              <a:pPr algn="l">
                <a:lnSpc>
                  <a:spcPts val="5458"/>
                </a:lnSpc>
                <a:spcBef>
                  <a:spcPct val="0"/>
                </a:spcBef>
              </a:pPr>
              <a:r>
                <a:rPr lang="en-US" sz="3898">
                  <a:solidFill>
                    <a:srgbClr val="094886"/>
                  </a:solidFill>
                  <a:latin typeface="League Spartan"/>
                </a:rPr>
                <a:t>EVENT CALENDER</a:t>
              </a:r>
            </a:p>
          </p:txBody>
        </p:sp>
        <p:sp>
          <p:nvSpPr>
            <p:cNvPr id="10" name="AutoShape 10"/>
            <p:cNvSpPr/>
            <p:nvPr/>
          </p:nvSpPr>
          <p:spPr>
            <a:xfrm>
              <a:off x="1455" y="829377"/>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72892"/>
              <a:ext cx="6359354" cy="8486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Employees can view holidays, upcoming events, and meetings here.</a:t>
              </a:r>
            </a:p>
          </p:txBody>
        </p:sp>
      </p:grpSp>
      <p:sp>
        <p:nvSpPr>
          <p:cNvPr id="12" name="Freeform 12"/>
          <p:cNvSpPr/>
          <p:nvPr/>
        </p:nvSpPr>
        <p:spPr>
          <a:xfrm>
            <a:off x="8195403" y="1398895"/>
            <a:ext cx="8102891" cy="3927966"/>
          </a:xfrm>
          <a:custGeom>
            <a:avLst/>
            <a:gdLst/>
            <a:ahLst/>
            <a:cxnLst/>
            <a:rect l="l" t="t" r="r" b="b"/>
            <a:pathLst>
              <a:path w="8102891" h="3927966">
                <a:moveTo>
                  <a:pt x="0" y="0"/>
                </a:moveTo>
                <a:lnTo>
                  <a:pt x="8102890" y="0"/>
                </a:lnTo>
                <a:lnTo>
                  <a:pt x="8102890" y="3927967"/>
                </a:lnTo>
                <a:lnTo>
                  <a:pt x="0" y="3927967"/>
                </a:lnTo>
                <a:lnTo>
                  <a:pt x="0" y="0"/>
                </a:lnTo>
                <a:close/>
              </a:path>
            </a:pathLst>
          </a:custGeom>
          <a:blipFill>
            <a:blip r:embed="rId4"/>
            <a:stretch>
              <a:fillRect t="-10309" b="-5727"/>
            </a:stretch>
          </a:blipFill>
          <a:ln w="5715" cap="sq">
            <a:solidFill>
              <a:srgbClr val="000000"/>
            </a:solidFill>
            <a:prstDash val="solid"/>
            <a:miter/>
          </a:ln>
        </p:spPr>
      </p:sp>
      <p:sp>
        <p:nvSpPr>
          <p:cNvPr id="13" name="Freeform 13"/>
          <p:cNvSpPr/>
          <p:nvPr/>
        </p:nvSpPr>
        <p:spPr>
          <a:xfrm>
            <a:off x="638670" y="5800367"/>
            <a:ext cx="8102891" cy="3912968"/>
          </a:xfrm>
          <a:custGeom>
            <a:avLst/>
            <a:gdLst/>
            <a:ahLst/>
            <a:cxnLst/>
            <a:rect l="l" t="t" r="r" b="b"/>
            <a:pathLst>
              <a:path w="8102891" h="3912968">
                <a:moveTo>
                  <a:pt x="0" y="0"/>
                </a:moveTo>
                <a:lnTo>
                  <a:pt x="8102890" y="0"/>
                </a:lnTo>
                <a:lnTo>
                  <a:pt x="8102890" y="3912968"/>
                </a:lnTo>
                <a:lnTo>
                  <a:pt x="0" y="3912968"/>
                </a:lnTo>
                <a:lnTo>
                  <a:pt x="0" y="0"/>
                </a:lnTo>
                <a:close/>
              </a:path>
            </a:pathLst>
          </a:custGeom>
          <a:blipFill>
            <a:blip r:embed="rId5"/>
            <a:stretch>
              <a:fillRect t="-9965" b="-6515"/>
            </a:stretch>
          </a:blipFill>
          <a:ln w="5715" cap="sq">
            <a:solidFill>
              <a:srgbClr val="000000"/>
            </a:solidFill>
            <a:prstDash val="solid"/>
            <a:miter/>
          </a:ln>
        </p:spPr>
      </p:sp>
    </p:spTree>
  </p:cSld>
  <p:clrMapOvr>
    <a:masterClrMapping/>
  </p:clrMapOvr>
  <p:transition>
    <p:cover dir="l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5073546" y="2079709"/>
            <a:ext cx="11802517" cy="5953393"/>
            <a:chOff x="0" y="0"/>
            <a:chExt cx="15736689" cy="7937858"/>
          </a:xfrm>
        </p:grpSpPr>
        <p:pic>
          <p:nvPicPr>
            <p:cNvPr id="4" name="Picture 4"/>
            <p:cNvPicPr>
              <a:picLocks noChangeAspect="1"/>
            </p:cNvPicPr>
            <p:nvPr/>
          </p:nvPicPr>
          <p:blipFill>
            <a:blip r:embed="rId3">
              <a:alphaModFix amt="85000"/>
            </a:blip>
            <a:srcRect t="5528" b="5528"/>
            <a:stretch>
              <a:fillRect/>
            </a:stretch>
          </p:blipFill>
          <p:spPr>
            <a:xfrm>
              <a:off x="0" y="0"/>
              <a:ext cx="15736689" cy="7937858"/>
            </a:xfrm>
            <a:prstGeom prst="rect">
              <a:avLst/>
            </a:prstGeom>
          </p:spPr>
        </p:pic>
      </p:grpSp>
      <p:grpSp>
        <p:nvGrpSpPr>
          <p:cNvPr id="5" name="Group 5"/>
          <p:cNvGrpSpPr/>
          <p:nvPr/>
        </p:nvGrpSpPr>
        <p:grpSpPr>
          <a:xfrm>
            <a:off x="1678750" y="4611685"/>
            <a:ext cx="8349755" cy="4319673"/>
            <a:chOff x="0" y="0"/>
            <a:chExt cx="5141974" cy="2660156"/>
          </a:xfrm>
        </p:grpSpPr>
        <p:sp>
          <p:nvSpPr>
            <p:cNvPr id="6" name="Freeform 6"/>
            <p:cNvSpPr/>
            <p:nvPr/>
          </p:nvSpPr>
          <p:spPr>
            <a:xfrm>
              <a:off x="0" y="0"/>
              <a:ext cx="5141975" cy="2660156"/>
            </a:xfrm>
            <a:custGeom>
              <a:avLst/>
              <a:gdLst/>
              <a:ahLst/>
              <a:cxnLst/>
              <a:rect l="l" t="t" r="r" b="b"/>
              <a:pathLst>
                <a:path w="5141975" h="2660156">
                  <a:moveTo>
                    <a:pt x="5017514" y="2660156"/>
                  </a:moveTo>
                  <a:lnTo>
                    <a:pt x="124460" y="2660156"/>
                  </a:lnTo>
                  <a:cubicBezTo>
                    <a:pt x="55880" y="2660156"/>
                    <a:pt x="0" y="2604276"/>
                    <a:pt x="0" y="2535696"/>
                  </a:cubicBezTo>
                  <a:lnTo>
                    <a:pt x="0" y="124460"/>
                  </a:lnTo>
                  <a:cubicBezTo>
                    <a:pt x="0" y="55880"/>
                    <a:pt x="55880" y="0"/>
                    <a:pt x="124460" y="0"/>
                  </a:cubicBezTo>
                  <a:lnTo>
                    <a:pt x="5017515" y="0"/>
                  </a:lnTo>
                  <a:cubicBezTo>
                    <a:pt x="5086095" y="0"/>
                    <a:pt x="5141975" y="55880"/>
                    <a:pt x="5141975" y="124460"/>
                  </a:cubicBezTo>
                  <a:lnTo>
                    <a:pt x="5141975" y="2535696"/>
                  </a:lnTo>
                  <a:cubicBezTo>
                    <a:pt x="5141975" y="2604276"/>
                    <a:pt x="5086095" y="2660156"/>
                    <a:pt x="5017515" y="2660156"/>
                  </a:cubicBezTo>
                  <a:close/>
                </a:path>
              </a:pathLst>
            </a:custGeom>
            <a:solidFill>
              <a:srgbClr val="FFFFFF"/>
            </a:solidFill>
          </p:spPr>
        </p:sp>
      </p:grpSp>
      <p:grpSp>
        <p:nvGrpSpPr>
          <p:cNvPr id="7" name="Group 7"/>
          <p:cNvGrpSpPr/>
          <p:nvPr/>
        </p:nvGrpSpPr>
        <p:grpSpPr>
          <a:xfrm>
            <a:off x="-949225" y="0"/>
            <a:ext cx="6662939" cy="762000"/>
            <a:chOff x="0" y="0"/>
            <a:chExt cx="1754848" cy="200691"/>
          </a:xfrm>
        </p:grpSpPr>
        <p:sp>
          <p:nvSpPr>
            <p:cNvPr id="8" name="Freeform 8"/>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9" name="TextBox 9"/>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rot="-10800000">
            <a:off x="12574287" y="9525000"/>
            <a:ext cx="6662939" cy="762000"/>
            <a:chOff x="0" y="0"/>
            <a:chExt cx="1754848" cy="200691"/>
          </a:xfrm>
        </p:grpSpPr>
        <p:sp>
          <p:nvSpPr>
            <p:cNvPr id="11" name="Freeform 11"/>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12" name="TextBox 12"/>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3" name="Freeform 1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4"/>
            <a:stretch>
              <a:fillRect/>
            </a:stretch>
          </a:blipFill>
        </p:spPr>
      </p:sp>
      <p:sp>
        <p:nvSpPr>
          <p:cNvPr id="14" name="TextBox 14"/>
          <p:cNvSpPr txBox="1"/>
          <p:nvPr/>
        </p:nvSpPr>
        <p:spPr>
          <a:xfrm>
            <a:off x="844512" y="4747811"/>
            <a:ext cx="7680426" cy="939804"/>
          </a:xfrm>
          <a:prstGeom prst="rect">
            <a:avLst/>
          </a:prstGeom>
        </p:spPr>
        <p:txBody>
          <a:bodyPr lIns="0" tIns="0" rIns="0" bIns="0" rtlCol="0" anchor="t">
            <a:spAutoFit/>
          </a:bodyPr>
          <a:lstStyle/>
          <a:p>
            <a:pPr algn="l">
              <a:lnSpc>
                <a:spcPts val="7000"/>
              </a:lnSpc>
            </a:pPr>
            <a:r>
              <a:rPr lang="en-US" sz="7000">
                <a:solidFill>
                  <a:srgbClr val="255C8C"/>
                </a:solidFill>
                <a:latin typeface="HK Grotesk Bold"/>
              </a:rPr>
              <a:t>Technologies Used</a:t>
            </a:r>
          </a:p>
        </p:txBody>
      </p:sp>
      <p:sp>
        <p:nvSpPr>
          <p:cNvPr id="15" name="TextBox 15"/>
          <p:cNvSpPr txBox="1"/>
          <p:nvPr/>
        </p:nvSpPr>
        <p:spPr>
          <a:xfrm>
            <a:off x="291923" y="6626332"/>
            <a:ext cx="4772098" cy="1986815"/>
          </a:xfrm>
          <a:prstGeom prst="rect">
            <a:avLst/>
          </a:prstGeom>
        </p:spPr>
        <p:txBody>
          <a:bodyPr lIns="0" tIns="0" rIns="0" bIns="0" rtlCol="0" anchor="t">
            <a:spAutoFit/>
          </a:bodyPr>
          <a:lstStyle/>
          <a:p>
            <a:pPr marL="791979" lvl="1" indent="-395990" algn="l">
              <a:lnSpc>
                <a:spcPts val="3153"/>
              </a:lnSpc>
              <a:buFont typeface="Arial"/>
              <a:buChar char="•"/>
            </a:pPr>
            <a:r>
              <a:rPr lang="en-US" sz="2102">
                <a:solidFill>
                  <a:srgbClr val="000000"/>
                </a:solidFill>
                <a:latin typeface="Arimo Bold"/>
              </a:rPr>
              <a:t>HTML</a:t>
            </a:r>
          </a:p>
          <a:p>
            <a:pPr marL="791979" lvl="1" indent="-395990" algn="l">
              <a:lnSpc>
                <a:spcPts val="3153"/>
              </a:lnSpc>
              <a:buFont typeface="Arial"/>
              <a:buChar char="•"/>
            </a:pPr>
            <a:r>
              <a:rPr lang="en-US" sz="2102">
                <a:solidFill>
                  <a:srgbClr val="000000"/>
                </a:solidFill>
                <a:latin typeface="Arimo Bold"/>
              </a:rPr>
              <a:t>CSS</a:t>
            </a:r>
          </a:p>
          <a:p>
            <a:pPr marL="791979" lvl="1" indent="-395990" algn="l">
              <a:lnSpc>
                <a:spcPts val="3153"/>
              </a:lnSpc>
              <a:buFont typeface="Arial"/>
              <a:buChar char="•"/>
            </a:pPr>
            <a:r>
              <a:rPr lang="en-US" sz="2102">
                <a:solidFill>
                  <a:srgbClr val="000000"/>
                </a:solidFill>
                <a:latin typeface="Arimo Bold"/>
              </a:rPr>
              <a:t>JavaScript</a:t>
            </a:r>
          </a:p>
          <a:p>
            <a:pPr marL="791979" lvl="1" indent="-395990" algn="l">
              <a:lnSpc>
                <a:spcPts val="3153"/>
              </a:lnSpc>
              <a:buFont typeface="Arial"/>
              <a:buChar char="•"/>
            </a:pPr>
            <a:r>
              <a:rPr lang="en-US" sz="2102">
                <a:solidFill>
                  <a:srgbClr val="000000"/>
                </a:solidFill>
                <a:latin typeface="Arimo Bold"/>
              </a:rPr>
              <a:t>AJAX</a:t>
            </a:r>
          </a:p>
          <a:p>
            <a:pPr marL="791979" lvl="1" indent="-395990" algn="l">
              <a:lnSpc>
                <a:spcPts val="3153"/>
              </a:lnSpc>
              <a:buFont typeface="Arial"/>
              <a:buChar char="•"/>
            </a:pPr>
            <a:r>
              <a:rPr lang="en-US" sz="2102">
                <a:solidFill>
                  <a:srgbClr val="000000"/>
                </a:solidFill>
                <a:latin typeface="Arimo Bold"/>
              </a:rPr>
              <a:t>Tailwind CSS(Framework) </a:t>
            </a:r>
          </a:p>
        </p:txBody>
      </p:sp>
      <p:sp>
        <p:nvSpPr>
          <p:cNvPr id="16" name="TextBox 16"/>
          <p:cNvSpPr txBox="1"/>
          <p:nvPr/>
        </p:nvSpPr>
        <p:spPr>
          <a:xfrm>
            <a:off x="346205" y="5973365"/>
            <a:ext cx="4842851" cy="389255"/>
          </a:xfrm>
          <a:prstGeom prst="rect">
            <a:avLst/>
          </a:prstGeom>
        </p:spPr>
        <p:txBody>
          <a:bodyPr lIns="0" tIns="0" rIns="0" bIns="0" rtlCol="0" anchor="t">
            <a:spAutoFit/>
          </a:bodyPr>
          <a:lstStyle/>
          <a:p>
            <a:pPr algn="ctr">
              <a:lnSpc>
                <a:spcPts val="3219"/>
              </a:lnSpc>
              <a:spcBef>
                <a:spcPct val="0"/>
              </a:spcBef>
            </a:pPr>
            <a:r>
              <a:rPr lang="en-US" sz="2299" spc="114">
                <a:solidFill>
                  <a:srgbClr val="094886"/>
                </a:solidFill>
                <a:latin typeface="League Spartan"/>
              </a:rPr>
              <a:t>Frontend Technologies:</a:t>
            </a:r>
          </a:p>
        </p:txBody>
      </p:sp>
      <p:sp>
        <p:nvSpPr>
          <p:cNvPr id="17" name="TextBox 17"/>
          <p:cNvSpPr txBox="1"/>
          <p:nvPr/>
        </p:nvSpPr>
        <p:spPr>
          <a:xfrm>
            <a:off x="5324587" y="6476285"/>
            <a:ext cx="4368036" cy="1470660"/>
          </a:xfrm>
          <a:prstGeom prst="rect">
            <a:avLst/>
          </a:prstGeom>
        </p:spPr>
        <p:txBody>
          <a:bodyPr lIns="0" tIns="0" rIns="0" bIns="0" rtlCol="0" anchor="t">
            <a:spAutoFit/>
          </a:bodyPr>
          <a:lstStyle/>
          <a:p>
            <a:pPr marL="790993" lvl="1" indent="-395497" algn="l">
              <a:lnSpc>
                <a:spcPts val="3990"/>
              </a:lnSpc>
              <a:buFont typeface="Arial"/>
              <a:buChar char="•"/>
            </a:pPr>
            <a:r>
              <a:rPr lang="en-US" sz="2100">
                <a:solidFill>
                  <a:srgbClr val="000000"/>
                </a:solidFill>
                <a:latin typeface="Arimo Bold"/>
              </a:rPr>
              <a:t>Server-side language (PHP)</a:t>
            </a:r>
          </a:p>
          <a:p>
            <a:pPr marL="790993" lvl="1" indent="-395497" algn="l">
              <a:lnSpc>
                <a:spcPts val="3990"/>
              </a:lnSpc>
              <a:buFont typeface="Arial"/>
              <a:buChar char="•"/>
            </a:pPr>
            <a:r>
              <a:rPr lang="en-US" sz="2100">
                <a:solidFill>
                  <a:srgbClr val="000000"/>
                </a:solidFill>
                <a:latin typeface="Arimo Bold"/>
              </a:rPr>
              <a:t>Web Server (Apache)</a:t>
            </a:r>
          </a:p>
          <a:p>
            <a:pPr marL="790993" lvl="1" indent="-395497" algn="l">
              <a:lnSpc>
                <a:spcPts val="3990"/>
              </a:lnSpc>
              <a:buFont typeface="Arial"/>
              <a:buChar char="•"/>
            </a:pPr>
            <a:r>
              <a:rPr lang="en-US" sz="2100">
                <a:solidFill>
                  <a:srgbClr val="000000"/>
                </a:solidFill>
                <a:latin typeface="Arimo Bold"/>
              </a:rPr>
              <a:t>Database (MySQL)</a:t>
            </a:r>
          </a:p>
        </p:txBody>
      </p:sp>
      <p:sp>
        <p:nvSpPr>
          <p:cNvPr id="18" name="TextBox 18"/>
          <p:cNvSpPr txBox="1"/>
          <p:nvPr/>
        </p:nvSpPr>
        <p:spPr>
          <a:xfrm>
            <a:off x="5853628" y="5973365"/>
            <a:ext cx="3759412" cy="389255"/>
          </a:xfrm>
          <a:prstGeom prst="rect">
            <a:avLst/>
          </a:prstGeom>
        </p:spPr>
        <p:txBody>
          <a:bodyPr lIns="0" tIns="0" rIns="0" bIns="0" rtlCol="0" anchor="t">
            <a:spAutoFit/>
          </a:bodyPr>
          <a:lstStyle/>
          <a:p>
            <a:pPr algn="ctr">
              <a:lnSpc>
                <a:spcPts val="3219"/>
              </a:lnSpc>
              <a:spcBef>
                <a:spcPct val="0"/>
              </a:spcBef>
            </a:pPr>
            <a:r>
              <a:rPr lang="en-US" sz="2299" spc="114">
                <a:solidFill>
                  <a:srgbClr val="094886"/>
                </a:solidFill>
                <a:latin typeface="League Spartan"/>
              </a:rPr>
              <a:t>Backend Technologies:</a:t>
            </a:r>
          </a:p>
        </p:txBody>
      </p:sp>
    </p:spTree>
  </p:cSld>
  <p:clrMapOvr>
    <a:masterClrMapping/>
  </p:clrMapOvr>
  <p:transition>
    <p:cover dir="l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659538" y="1712727"/>
            <a:ext cx="3597269" cy="4865565"/>
            <a:chOff x="0" y="0"/>
            <a:chExt cx="4796359" cy="6487419"/>
          </a:xfrm>
        </p:grpSpPr>
        <p:pic>
          <p:nvPicPr>
            <p:cNvPr id="4" name="Picture 4"/>
            <p:cNvPicPr>
              <a:picLocks noChangeAspect="1"/>
            </p:cNvPicPr>
            <p:nvPr/>
          </p:nvPicPr>
          <p:blipFill>
            <a:blip r:embed="rId3"/>
            <a:srcRect l="2684" r="2965" b="14816"/>
            <a:stretch>
              <a:fillRect/>
            </a:stretch>
          </p:blipFill>
          <p:spPr>
            <a:xfrm>
              <a:off x="0" y="0"/>
              <a:ext cx="4796359" cy="6487419"/>
            </a:xfrm>
            <a:prstGeom prst="rect">
              <a:avLst/>
            </a:prstGeom>
          </p:spPr>
        </p:pic>
      </p:grpSp>
      <p:grpSp>
        <p:nvGrpSpPr>
          <p:cNvPr id="5" name="Group 5"/>
          <p:cNvGrpSpPr/>
          <p:nvPr/>
        </p:nvGrpSpPr>
        <p:grpSpPr>
          <a:xfrm>
            <a:off x="2039856" y="8293907"/>
            <a:ext cx="4433901" cy="1993093"/>
            <a:chOff x="0" y="0"/>
            <a:chExt cx="5911868" cy="2657457"/>
          </a:xfrm>
        </p:grpSpPr>
        <p:pic>
          <p:nvPicPr>
            <p:cNvPr id="6" name="Picture 6"/>
            <p:cNvPicPr>
              <a:picLocks noChangeAspect="1"/>
            </p:cNvPicPr>
            <p:nvPr/>
          </p:nvPicPr>
          <p:blipFill>
            <a:blip r:embed="rId4"/>
            <a:srcRect t="24205" b="7943"/>
            <a:stretch>
              <a:fillRect/>
            </a:stretch>
          </p:blipFill>
          <p:spPr>
            <a:xfrm>
              <a:off x="0" y="0"/>
              <a:ext cx="5911868" cy="2657457"/>
            </a:xfrm>
            <a:prstGeom prst="rect">
              <a:avLst/>
            </a:prstGeom>
          </p:spPr>
        </p:pic>
      </p:grpSp>
      <p:grpSp>
        <p:nvGrpSpPr>
          <p:cNvPr id="7" name="Group 7"/>
          <p:cNvGrpSpPr/>
          <p:nvPr/>
        </p:nvGrpSpPr>
        <p:grpSpPr>
          <a:xfrm>
            <a:off x="11543625" y="-21383"/>
            <a:ext cx="4081094" cy="2390480"/>
            <a:chOff x="0" y="0"/>
            <a:chExt cx="5441459" cy="3187307"/>
          </a:xfrm>
        </p:grpSpPr>
        <p:pic>
          <p:nvPicPr>
            <p:cNvPr id="8" name="Picture 8"/>
            <p:cNvPicPr>
              <a:picLocks noChangeAspect="1"/>
            </p:cNvPicPr>
            <p:nvPr/>
          </p:nvPicPr>
          <p:blipFill>
            <a:blip r:embed="rId5"/>
            <a:srcRect l="1948" r="1948"/>
            <a:stretch>
              <a:fillRect/>
            </a:stretch>
          </p:blipFill>
          <p:spPr>
            <a:xfrm>
              <a:off x="0" y="0"/>
              <a:ext cx="5441459" cy="3187307"/>
            </a:xfrm>
            <a:prstGeom prst="rect">
              <a:avLst/>
            </a:prstGeom>
          </p:spPr>
        </p:pic>
      </p:grpSp>
      <p:grpSp>
        <p:nvGrpSpPr>
          <p:cNvPr id="9" name="Group 9"/>
          <p:cNvGrpSpPr/>
          <p:nvPr/>
        </p:nvGrpSpPr>
        <p:grpSpPr>
          <a:xfrm>
            <a:off x="9415870" y="7444242"/>
            <a:ext cx="1940032" cy="2080758"/>
            <a:chOff x="0" y="0"/>
            <a:chExt cx="2586709" cy="2774344"/>
          </a:xfrm>
        </p:grpSpPr>
        <p:pic>
          <p:nvPicPr>
            <p:cNvPr id="10" name="Picture 10"/>
            <p:cNvPicPr>
              <a:picLocks noChangeAspect="1"/>
            </p:cNvPicPr>
            <p:nvPr/>
          </p:nvPicPr>
          <p:blipFill>
            <a:blip r:embed="rId6"/>
            <a:srcRect l="18921" r="18921"/>
            <a:stretch>
              <a:fillRect/>
            </a:stretch>
          </p:blipFill>
          <p:spPr>
            <a:xfrm>
              <a:off x="0" y="0"/>
              <a:ext cx="2586709" cy="2774344"/>
            </a:xfrm>
            <a:prstGeom prst="rect">
              <a:avLst/>
            </a:prstGeom>
          </p:spPr>
        </p:pic>
      </p:grpSp>
      <p:grpSp>
        <p:nvGrpSpPr>
          <p:cNvPr id="11" name="Group 11"/>
          <p:cNvGrpSpPr/>
          <p:nvPr/>
        </p:nvGrpSpPr>
        <p:grpSpPr>
          <a:xfrm>
            <a:off x="14298015" y="3732487"/>
            <a:ext cx="3204677" cy="4561420"/>
            <a:chOff x="0" y="0"/>
            <a:chExt cx="4272903" cy="6081894"/>
          </a:xfrm>
        </p:grpSpPr>
        <p:pic>
          <p:nvPicPr>
            <p:cNvPr id="12" name="Picture 12"/>
            <p:cNvPicPr>
              <a:picLocks noChangeAspect="1"/>
            </p:cNvPicPr>
            <p:nvPr/>
          </p:nvPicPr>
          <p:blipFill>
            <a:blip r:embed="rId7"/>
            <a:srcRect l="56273" r="4207"/>
            <a:stretch>
              <a:fillRect/>
            </a:stretch>
          </p:blipFill>
          <p:spPr>
            <a:xfrm>
              <a:off x="0" y="0"/>
              <a:ext cx="4272903" cy="6081894"/>
            </a:xfrm>
            <a:prstGeom prst="rect">
              <a:avLst/>
            </a:prstGeom>
          </p:spPr>
        </p:pic>
      </p:grpSp>
      <p:grpSp>
        <p:nvGrpSpPr>
          <p:cNvPr id="13" name="Group 13"/>
          <p:cNvGrpSpPr/>
          <p:nvPr/>
        </p:nvGrpSpPr>
        <p:grpSpPr>
          <a:xfrm>
            <a:off x="5107865" y="1229803"/>
            <a:ext cx="1472035" cy="1569416"/>
            <a:chOff x="0" y="0"/>
            <a:chExt cx="1962713" cy="2092554"/>
          </a:xfrm>
        </p:grpSpPr>
        <p:pic>
          <p:nvPicPr>
            <p:cNvPr id="14" name="Picture 14"/>
            <p:cNvPicPr>
              <a:picLocks noChangeAspect="1"/>
            </p:cNvPicPr>
            <p:nvPr/>
          </p:nvPicPr>
          <p:blipFill>
            <a:blip r:embed="rId8"/>
            <a:srcRect l="21604" t="6853" r="20150"/>
            <a:stretch>
              <a:fillRect/>
            </a:stretch>
          </p:blipFill>
          <p:spPr>
            <a:xfrm>
              <a:off x="0" y="0"/>
              <a:ext cx="1962713" cy="2092554"/>
            </a:xfrm>
            <a:prstGeom prst="rect">
              <a:avLst/>
            </a:prstGeom>
          </p:spPr>
        </p:pic>
      </p:grpSp>
      <p:grpSp>
        <p:nvGrpSpPr>
          <p:cNvPr id="15" name="Group 15"/>
          <p:cNvGrpSpPr/>
          <p:nvPr/>
        </p:nvGrpSpPr>
        <p:grpSpPr>
          <a:xfrm rot="-10800000">
            <a:off x="12574287" y="9525000"/>
            <a:ext cx="6662939" cy="762000"/>
            <a:chOff x="0" y="0"/>
            <a:chExt cx="1754848" cy="200691"/>
          </a:xfrm>
        </p:grpSpPr>
        <p:sp>
          <p:nvSpPr>
            <p:cNvPr id="16" name="Freeform 1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17" name="TextBox 1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18" name="Group 18"/>
          <p:cNvGrpSpPr/>
          <p:nvPr/>
        </p:nvGrpSpPr>
        <p:grpSpPr>
          <a:xfrm>
            <a:off x="-949225" y="0"/>
            <a:ext cx="6662939" cy="762000"/>
            <a:chOff x="0" y="0"/>
            <a:chExt cx="1754848" cy="200691"/>
          </a:xfrm>
        </p:grpSpPr>
        <p:sp>
          <p:nvSpPr>
            <p:cNvPr id="19" name="Freeform 19"/>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20" name="TextBox 20"/>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9"/>
            <a:stretch>
              <a:fillRect/>
            </a:stretch>
          </a:blipFill>
        </p:spPr>
      </p:sp>
      <p:sp>
        <p:nvSpPr>
          <p:cNvPr id="22" name="TextBox 22"/>
          <p:cNvSpPr txBox="1"/>
          <p:nvPr/>
        </p:nvSpPr>
        <p:spPr>
          <a:xfrm>
            <a:off x="6280218" y="3545058"/>
            <a:ext cx="5994387" cy="1066800"/>
          </a:xfrm>
          <a:prstGeom prst="rect">
            <a:avLst/>
          </a:prstGeom>
        </p:spPr>
        <p:txBody>
          <a:bodyPr lIns="0" tIns="0" rIns="0" bIns="0" rtlCol="0" anchor="t">
            <a:spAutoFit/>
          </a:bodyPr>
          <a:lstStyle/>
          <a:p>
            <a:pPr algn="ctr">
              <a:lnSpc>
                <a:spcPts val="8249"/>
              </a:lnSpc>
            </a:pPr>
            <a:r>
              <a:rPr lang="en-US" sz="7499">
                <a:solidFill>
                  <a:srgbClr val="255C8C"/>
                </a:solidFill>
                <a:latin typeface="HK Grotesk Bold"/>
              </a:rPr>
              <a:t>Future Scope</a:t>
            </a:r>
          </a:p>
        </p:txBody>
      </p:sp>
      <p:sp>
        <p:nvSpPr>
          <p:cNvPr id="23" name="TextBox 23"/>
          <p:cNvSpPr txBox="1"/>
          <p:nvPr/>
        </p:nvSpPr>
        <p:spPr>
          <a:xfrm>
            <a:off x="5834358" y="4564233"/>
            <a:ext cx="7339431" cy="2689211"/>
          </a:xfrm>
          <a:prstGeom prst="rect">
            <a:avLst/>
          </a:prstGeom>
        </p:spPr>
        <p:txBody>
          <a:bodyPr lIns="0" tIns="0" rIns="0" bIns="0" rtlCol="0" anchor="t">
            <a:spAutoFit/>
          </a:bodyPr>
          <a:lstStyle/>
          <a:p>
            <a:pPr marL="951720" lvl="1" indent="-475860" algn="l">
              <a:lnSpc>
                <a:spcPts val="5407"/>
              </a:lnSpc>
              <a:buFont typeface="Arial"/>
              <a:buChar char="•"/>
            </a:pPr>
            <a:r>
              <a:rPr lang="en-US" sz="2526">
                <a:solidFill>
                  <a:srgbClr val="1F1F1F"/>
                </a:solidFill>
                <a:latin typeface="Arimo"/>
              </a:rPr>
              <a:t>Increasing efficiency and productivity.</a:t>
            </a:r>
          </a:p>
          <a:p>
            <a:pPr marL="951720" lvl="1" indent="-475860" algn="l">
              <a:lnSpc>
                <a:spcPts val="5407"/>
              </a:lnSpc>
              <a:buFont typeface="Arial"/>
              <a:buChar char="•"/>
            </a:pPr>
            <a:r>
              <a:rPr lang="en-US" sz="2526">
                <a:solidFill>
                  <a:srgbClr val="1F1F1F"/>
                </a:solidFill>
                <a:latin typeface="Arimo"/>
              </a:rPr>
              <a:t>Reducing costs and improving cost control.</a:t>
            </a:r>
          </a:p>
          <a:p>
            <a:pPr marL="951720" lvl="1" indent="-475860" algn="l">
              <a:lnSpc>
                <a:spcPts val="5407"/>
              </a:lnSpc>
              <a:buFont typeface="Arial"/>
              <a:buChar char="•"/>
            </a:pPr>
            <a:r>
              <a:rPr lang="en-US" sz="2526">
                <a:solidFill>
                  <a:srgbClr val="1F1F1F"/>
                </a:solidFill>
                <a:latin typeface="Arimo"/>
              </a:rPr>
              <a:t>Enhancing collaboration and teamwork.</a:t>
            </a:r>
          </a:p>
          <a:p>
            <a:pPr marL="951720" lvl="1" indent="-475860" algn="l">
              <a:lnSpc>
                <a:spcPts val="5407"/>
              </a:lnSpc>
              <a:buFont typeface="Arial"/>
              <a:buChar char="•"/>
            </a:pPr>
            <a:r>
              <a:rPr lang="en-US" sz="2526">
                <a:solidFill>
                  <a:srgbClr val="1F1F1F"/>
                </a:solidFill>
                <a:latin typeface="Arimo"/>
              </a:rPr>
              <a:t>Reducing risks and improving compliance.</a:t>
            </a:r>
          </a:p>
        </p:txBody>
      </p:sp>
    </p:spTree>
  </p:cSld>
  <p:clrMapOvr>
    <a:masterClrMapping/>
  </p:clrMapOvr>
  <p:transition>
    <p:cover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2161901" y="2803489"/>
            <a:ext cx="597087" cy="598811"/>
            <a:chOff x="0" y="0"/>
            <a:chExt cx="6331717" cy="6350000"/>
          </a:xfrm>
        </p:grpSpPr>
        <p:sp>
          <p:nvSpPr>
            <p:cNvPr id="4" name="Freeform 4"/>
            <p:cNvSpPr/>
            <p:nvPr/>
          </p:nvSpPr>
          <p:spPr>
            <a:xfrm>
              <a:off x="0" y="0"/>
              <a:ext cx="6331717" cy="6350000"/>
            </a:xfrm>
            <a:custGeom>
              <a:avLst/>
              <a:gdLst/>
              <a:ahLst/>
              <a:cxnLst/>
              <a:rect l="l" t="t" r="r" b="b"/>
              <a:pathLst>
                <a:path w="6331717" h="6350000">
                  <a:moveTo>
                    <a:pt x="3165859" y="0"/>
                  </a:moveTo>
                  <a:cubicBezTo>
                    <a:pt x="1417403" y="0"/>
                    <a:pt x="0" y="1421496"/>
                    <a:pt x="0" y="3175000"/>
                  </a:cubicBezTo>
                  <a:cubicBezTo>
                    <a:pt x="0" y="4928504"/>
                    <a:pt x="1417403" y="6350000"/>
                    <a:pt x="3165859" y="6350000"/>
                  </a:cubicBezTo>
                  <a:cubicBezTo>
                    <a:pt x="4914314" y="6350000"/>
                    <a:pt x="6331717" y="4928504"/>
                    <a:pt x="6331717" y="3175000"/>
                  </a:cubicBezTo>
                  <a:cubicBezTo>
                    <a:pt x="6331717" y="1421496"/>
                    <a:pt x="4914314" y="0"/>
                    <a:pt x="3165859" y="0"/>
                  </a:cubicBezTo>
                  <a:close/>
                </a:path>
              </a:pathLst>
            </a:custGeom>
            <a:solidFill>
              <a:srgbClr val="255C8C"/>
            </a:solidFill>
          </p:spPr>
        </p:sp>
      </p:grpSp>
      <p:sp>
        <p:nvSpPr>
          <p:cNvPr id="5" name="TextBox 5"/>
          <p:cNvSpPr txBox="1"/>
          <p:nvPr/>
        </p:nvSpPr>
        <p:spPr>
          <a:xfrm>
            <a:off x="2244393" y="2819246"/>
            <a:ext cx="432102" cy="461053"/>
          </a:xfrm>
          <a:prstGeom prst="rect">
            <a:avLst/>
          </a:prstGeom>
        </p:spPr>
        <p:txBody>
          <a:bodyPr lIns="0" tIns="0" rIns="0" bIns="0" rtlCol="0" anchor="t">
            <a:spAutoFit/>
          </a:bodyPr>
          <a:lstStyle/>
          <a:p>
            <a:pPr marL="0" lvl="1" indent="0" algn="ctr">
              <a:lnSpc>
                <a:spcPts val="3820"/>
              </a:lnSpc>
              <a:spcBef>
                <a:spcPct val="0"/>
              </a:spcBef>
            </a:pPr>
            <a:r>
              <a:rPr lang="en-US" sz="2433" u="none">
                <a:solidFill>
                  <a:srgbClr val="FFFFFF"/>
                </a:solidFill>
                <a:latin typeface="HK Grotesk"/>
              </a:rPr>
              <a:t>1</a:t>
            </a:r>
          </a:p>
        </p:txBody>
      </p:sp>
      <p:grpSp>
        <p:nvGrpSpPr>
          <p:cNvPr id="6" name="Group 6"/>
          <p:cNvGrpSpPr/>
          <p:nvPr/>
        </p:nvGrpSpPr>
        <p:grpSpPr>
          <a:xfrm>
            <a:off x="3369233" y="5104746"/>
            <a:ext cx="597087" cy="598811"/>
            <a:chOff x="0" y="0"/>
            <a:chExt cx="6331717" cy="6350000"/>
          </a:xfrm>
        </p:grpSpPr>
        <p:sp>
          <p:nvSpPr>
            <p:cNvPr id="7" name="Freeform 7"/>
            <p:cNvSpPr/>
            <p:nvPr/>
          </p:nvSpPr>
          <p:spPr>
            <a:xfrm>
              <a:off x="0" y="0"/>
              <a:ext cx="6331717" cy="6350000"/>
            </a:xfrm>
            <a:custGeom>
              <a:avLst/>
              <a:gdLst/>
              <a:ahLst/>
              <a:cxnLst/>
              <a:rect l="l" t="t" r="r" b="b"/>
              <a:pathLst>
                <a:path w="6331717" h="6350000">
                  <a:moveTo>
                    <a:pt x="3165859" y="0"/>
                  </a:moveTo>
                  <a:cubicBezTo>
                    <a:pt x="1417403" y="0"/>
                    <a:pt x="0" y="1421496"/>
                    <a:pt x="0" y="3175000"/>
                  </a:cubicBezTo>
                  <a:cubicBezTo>
                    <a:pt x="0" y="4928504"/>
                    <a:pt x="1417403" y="6350000"/>
                    <a:pt x="3165859" y="6350000"/>
                  </a:cubicBezTo>
                  <a:cubicBezTo>
                    <a:pt x="4914314" y="6350000"/>
                    <a:pt x="6331717" y="4928504"/>
                    <a:pt x="6331717" y="3175000"/>
                  </a:cubicBezTo>
                  <a:cubicBezTo>
                    <a:pt x="6331717" y="1421496"/>
                    <a:pt x="4914314" y="0"/>
                    <a:pt x="3165859" y="0"/>
                  </a:cubicBezTo>
                  <a:close/>
                </a:path>
              </a:pathLst>
            </a:custGeom>
            <a:solidFill>
              <a:srgbClr val="255C8C"/>
            </a:solidFill>
          </p:spPr>
        </p:sp>
      </p:grpSp>
      <p:sp>
        <p:nvSpPr>
          <p:cNvPr id="8" name="TextBox 8"/>
          <p:cNvSpPr txBox="1"/>
          <p:nvPr/>
        </p:nvSpPr>
        <p:spPr>
          <a:xfrm>
            <a:off x="3415429" y="5120502"/>
            <a:ext cx="504696" cy="461053"/>
          </a:xfrm>
          <a:prstGeom prst="rect">
            <a:avLst/>
          </a:prstGeom>
        </p:spPr>
        <p:txBody>
          <a:bodyPr lIns="0" tIns="0" rIns="0" bIns="0" rtlCol="0" anchor="t">
            <a:spAutoFit/>
          </a:bodyPr>
          <a:lstStyle/>
          <a:p>
            <a:pPr marL="0" lvl="1" indent="0" algn="ctr">
              <a:lnSpc>
                <a:spcPts val="3820"/>
              </a:lnSpc>
              <a:spcBef>
                <a:spcPct val="0"/>
              </a:spcBef>
            </a:pPr>
            <a:r>
              <a:rPr lang="en-US" sz="2433" u="none">
                <a:solidFill>
                  <a:srgbClr val="FFFFFF"/>
                </a:solidFill>
                <a:latin typeface="HK Grotesk"/>
              </a:rPr>
              <a:t>2</a:t>
            </a:r>
          </a:p>
        </p:txBody>
      </p:sp>
      <p:grpSp>
        <p:nvGrpSpPr>
          <p:cNvPr id="9" name="Group 9"/>
          <p:cNvGrpSpPr/>
          <p:nvPr/>
        </p:nvGrpSpPr>
        <p:grpSpPr>
          <a:xfrm>
            <a:off x="4737627" y="7928594"/>
            <a:ext cx="597087" cy="598811"/>
            <a:chOff x="0" y="0"/>
            <a:chExt cx="6331717" cy="6350000"/>
          </a:xfrm>
        </p:grpSpPr>
        <p:sp>
          <p:nvSpPr>
            <p:cNvPr id="10" name="Freeform 10"/>
            <p:cNvSpPr/>
            <p:nvPr/>
          </p:nvSpPr>
          <p:spPr>
            <a:xfrm>
              <a:off x="0" y="0"/>
              <a:ext cx="6331717" cy="6350000"/>
            </a:xfrm>
            <a:custGeom>
              <a:avLst/>
              <a:gdLst/>
              <a:ahLst/>
              <a:cxnLst/>
              <a:rect l="l" t="t" r="r" b="b"/>
              <a:pathLst>
                <a:path w="6331717" h="6350000">
                  <a:moveTo>
                    <a:pt x="3165859" y="0"/>
                  </a:moveTo>
                  <a:cubicBezTo>
                    <a:pt x="1417403" y="0"/>
                    <a:pt x="0" y="1421496"/>
                    <a:pt x="0" y="3175000"/>
                  </a:cubicBezTo>
                  <a:cubicBezTo>
                    <a:pt x="0" y="4928504"/>
                    <a:pt x="1417403" y="6350000"/>
                    <a:pt x="3165859" y="6350000"/>
                  </a:cubicBezTo>
                  <a:cubicBezTo>
                    <a:pt x="4914314" y="6350000"/>
                    <a:pt x="6331717" y="4928504"/>
                    <a:pt x="6331717" y="3175000"/>
                  </a:cubicBezTo>
                  <a:cubicBezTo>
                    <a:pt x="6331717" y="1421496"/>
                    <a:pt x="4914314" y="0"/>
                    <a:pt x="3165859" y="0"/>
                  </a:cubicBezTo>
                  <a:close/>
                </a:path>
              </a:pathLst>
            </a:custGeom>
            <a:solidFill>
              <a:srgbClr val="255C8C"/>
            </a:solidFill>
          </p:spPr>
        </p:sp>
      </p:grpSp>
      <p:sp>
        <p:nvSpPr>
          <p:cNvPr id="11" name="TextBox 11"/>
          <p:cNvSpPr txBox="1"/>
          <p:nvPr/>
        </p:nvSpPr>
        <p:spPr>
          <a:xfrm>
            <a:off x="3168967" y="2833674"/>
            <a:ext cx="4769132" cy="429137"/>
          </a:xfrm>
          <a:prstGeom prst="rect">
            <a:avLst/>
          </a:prstGeom>
        </p:spPr>
        <p:txBody>
          <a:bodyPr lIns="0" tIns="0" rIns="0" bIns="0" rtlCol="0" anchor="t">
            <a:spAutoFit/>
          </a:bodyPr>
          <a:lstStyle/>
          <a:p>
            <a:pPr algn="l">
              <a:lnSpc>
                <a:spcPts val="3344"/>
              </a:lnSpc>
            </a:pPr>
            <a:r>
              <a:rPr lang="en-US" sz="3040">
                <a:solidFill>
                  <a:srgbClr val="000000"/>
                </a:solidFill>
                <a:latin typeface="League Spartan"/>
              </a:rPr>
              <a:t>Managing Office Works</a:t>
            </a:r>
          </a:p>
        </p:txBody>
      </p:sp>
      <p:sp>
        <p:nvSpPr>
          <p:cNvPr id="12" name="TextBox 12"/>
          <p:cNvSpPr txBox="1"/>
          <p:nvPr/>
        </p:nvSpPr>
        <p:spPr>
          <a:xfrm>
            <a:off x="3168967" y="3178697"/>
            <a:ext cx="5586157" cy="954499"/>
          </a:xfrm>
          <a:prstGeom prst="rect">
            <a:avLst/>
          </a:prstGeom>
        </p:spPr>
        <p:txBody>
          <a:bodyPr lIns="0" tIns="0" rIns="0" bIns="0" rtlCol="0" anchor="t">
            <a:spAutoFit/>
          </a:bodyPr>
          <a:lstStyle/>
          <a:p>
            <a:pPr algn="l">
              <a:lnSpc>
                <a:spcPts val="3800"/>
              </a:lnSpc>
            </a:pPr>
            <a:r>
              <a:rPr lang="en-US" sz="2533">
                <a:solidFill>
                  <a:srgbClr val="000000"/>
                </a:solidFill>
                <a:latin typeface="HK Grotesk"/>
              </a:rPr>
              <a:t>Created to streamline the management and organization of office tasks.</a:t>
            </a:r>
          </a:p>
        </p:txBody>
      </p:sp>
      <p:grpSp>
        <p:nvGrpSpPr>
          <p:cNvPr id="13" name="Group 13"/>
          <p:cNvGrpSpPr/>
          <p:nvPr/>
        </p:nvGrpSpPr>
        <p:grpSpPr>
          <a:xfrm>
            <a:off x="4737627" y="7928594"/>
            <a:ext cx="597087" cy="598811"/>
            <a:chOff x="0" y="0"/>
            <a:chExt cx="6331717" cy="6350000"/>
          </a:xfrm>
        </p:grpSpPr>
        <p:sp>
          <p:nvSpPr>
            <p:cNvPr id="14" name="Freeform 14"/>
            <p:cNvSpPr/>
            <p:nvPr/>
          </p:nvSpPr>
          <p:spPr>
            <a:xfrm>
              <a:off x="0" y="0"/>
              <a:ext cx="6331717" cy="6350000"/>
            </a:xfrm>
            <a:custGeom>
              <a:avLst/>
              <a:gdLst/>
              <a:ahLst/>
              <a:cxnLst/>
              <a:rect l="l" t="t" r="r" b="b"/>
              <a:pathLst>
                <a:path w="6331717" h="6350000">
                  <a:moveTo>
                    <a:pt x="3165859" y="0"/>
                  </a:moveTo>
                  <a:cubicBezTo>
                    <a:pt x="1417403" y="0"/>
                    <a:pt x="0" y="1421496"/>
                    <a:pt x="0" y="3175000"/>
                  </a:cubicBezTo>
                  <a:cubicBezTo>
                    <a:pt x="0" y="4928504"/>
                    <a:pt x="1417403" y="6350000"/>
                    <a:pt x="3165859" y="6350000"/>
                  </a:cubicBezTo>
                  <a:cubicBezTo>
                    <a:pt x="4914314" y="6350000"/>
                    <a:pt x="6331717" y="4928504"/>
                    <a:pt x="6331717" y="3175000"/>
                  </a:cubicBezTo>
                  <a:cubicBezTo>
                    <a:pt x="6331717" y="1421496"/>
                    <a:pt x="4914314" y="0"/>
                    <a:pt x="3165859" y="0"/>
                  </a:cubicBezTo>
                  <a:close/>
                </a:path>
              </a:pathLst>
            </a:custGeom>
            <a:solidFill>
              <a:srgbClr val="255C8C"/>
            </a:solidFill>
          </p:spPr>
        </p:sp>
      </p:grpSp>
      <p:sp>
        <p:nvSpPr>
          <p:cNvPr id="15" name="TextBox 15"/>
          <p:cNvSpPr txBox="1"/>
          <p:nvPr/>
        </p:nvSpPr>
        <p:spPr>
          <a:xfrm>
            <a:off x="4783822" y="7944350"/>
            <a:ext cx="504696" cy="461053"/>
          </a:xfrm>
          <a:prstGeom prst="rect">
            <a:avLst/>
          </a:prstGeom>
        </p:spPr>
        <p:txBody>
          <a:bodyPr lIns="0" tIns="0" rIns="0" bIns="0" rtlCol="0" anchor="t">
            <a:spAutoFit/>
          </a:bodyPr>
          <a:lstStyle/>
          <a:p>
            <a:pPr marL="0" lvl="1" indent="0" algn="ctr">
              <a:lnSpc>
                <a:spcPts val="3820"/>
              </a:lnSpc>
              <a:spcBef>
                <a:spcPct val="0"/>
              </a:spcBef>
            </a:pPr>
            <a:r>
              <a:rPr lang="en-US" sz="2433">
                <a:solidFill>
                  <a:srgbClr val="FFFFFF"/>
                </a:solidFill>
                <a:latin typeface="HK Grotesk"/>
              </a:rPr>
              <a:t>3</a:t>
            </a:r>
          </a:p>
        </p:txBody>
      </p:sp>
      <p:sp>
        <p:nvSpPr>
          <p:cNvPr id="16" name="TextBox 16"/>
          <p:cNvSpPr txBox="1"/>
          <p:nvPr/>
        </p:nvSpPr>
        <p:spPr>
          <a:xfrm>
            <a:off x="4355387" y="5134931"/>
            <a:ext cx="4769132" cy="429137"/>
          </a:xfrm>
          <a:prstGeom prst="rect">
            <a:avLst/>
          </a:prstGeom>
        </p:spPr>
        <p:txBody>
          <a:bodyPr lIns="0" tIns="0" rIns="0" bIns="0" rtlCol="0" anchor="t">
            <a:spAutoFit/>
          </a:bodyPr>
          <a:lstStyle/>
          <a:p>
            <a:pPr algn="l">
              <a:lnSpc>
                <a:spcPts val="3344"/>
              </a:lnSpc>
            </a:pPr>
            <a:r>
              <a:rPr lang="en-US" sz="3040">
                <a:solidFill>
                  <a:srgbClr val="000000"/>
                </a:solidFill>
                <a:latin typeface="League Spartan"/>
              </a:rPr>
              <a:t>Platform Seperation</a:t>
            </a:r>
          </a:p>
        </p:txBody>
      </p:sp>
      <p:sp>
        <p:nvSpPr>
          <p:cNvPr id="17" name="TextBox 17"/>
          <p:cNvSpPr txBox="1"/>
          <p:nvPr/>
        </p:nvSpPr>
        <p:spPr>
          <a:xfrm>
            <a:off x="4355387" y="5479953"/>
            <a:ext cx="10087756" cy="1437151"/>
          </a:xfrm>
          <a:prstGeom prst="rect">
            <a:avLst/>
          </a:prstGeom>
        </p:spPr>
        <p:txBody>
          <a:bodyPr lIns="0" tIns="0" rIns="0" bIns="0" rtlCol="0" anchor="t">
            <a:spAutoFit/>
          </a:bodyPr>
          <a:lstStyle/>
          <a:p>
            <a:pPr algn="l">
              <a:lnSpc>
                <a:spcPts val="3800"/>
              </a:lnSpc>
            </a:pPr>
            <a:r>
              <a:rPr lang="en-US" sz="2533">
                <a:solidFill>
                  <a:srgbClr val="000000"/>
                </a:solidFill>
                <a:latin typeface="HK Grotesk"/>
              </a:rPr>
              <a:t>Separate platforms created for distinct roles enable additional features in different system sections while being linked to the same database for data exchange and operations.</a:t>
            </a:r>
          </a:p>
        </p:txBody>
      </p:sp>
      <p:sp>
        <p:nvSpPr>
          <p:cNvPr id="18" name="TextBox 18"/>
          <p:cNvSpPr txBox="1"/>
          <p:nvPr/>
        </p:nvSpPr>
        <p:spPr>
          <a:xfrm>
            <a:off x="5832621" y="7958779"/>
            <a:ext cx="5696038" cy="429137"/>
          </a:xfrm>
          <a:prstGeom prst="rect">
            <a:avLst/>
          </a:prstGeom>
        </p:spPr>
        <p:txBody>
          <a:bodyPr lIns="0" tIns="0" rIns="0" bIns="0" rtlCol="0" anchor="t">
            <a:spAutoFit/>
          </a:bodyPr>
          <a:lstStyle/>
          <a:p>
            <a:pPr algn="l">
              <a:lnSpc>
                <a:spcPts val="3344"/>
              </a:lnSpc>
            </a:pPr>
            <a:r>
              <a:rPr lang="en-US" sz="3040">
                <a:solidFill>
                  <a:srgbClr val="000000"/>
                </a:solidFill>
                <a:latin typeface="League Spartan"/>
              </a:rPr>
              <a:t>Secure</a:t>
            </a:r>
          </a:p>
        </p:txBody>
      </p:sp>
      <p:sp>
        <p:nvSpPr>
          <p:cNvPr id="19" name="TextBox 19"/>
          <p:cNvSpPr txBox="1"/>
          <p:nvPr/>
        </p:nvSpPr>
        <p:spPr>
          <a:xfrm>
            <a:off x="5832621" y="8303801"/>
            <a:ext cx="8329485" cy="954499"/>
          </a:xfrm>
          <a:prstGeom prst="rect">
            <a:avLst/>
          </a:prstGeom>
        </p:spPr>
        <p:txBody>
          <a:bodyPr lIns="0" tIns="0" rIns="0" bIns="0" rtlCol="0" anchor="t">
            <a:spAutoFit/>
          </a:bodyPr>
          <a:lstStyle/>
          <a:p>
            <a:pPr algn="l">
              <a:lnSpc>
                <a:spcPts val="3800"/>
              </a:lnSpc>
            </a:pPr>
            <a:r>
              <a:rPr lang="en-US" sz="2533">
                <a:solidFill>
                  <a:srgbClr val="000000"/>
                </a:solidFill>
                <a:latin typeface="HK Grotesk"/>
              </a:rPr>
              <a:t>It is secure because secured versions of operating systems, database management tools, and firewalls were used.</a:t>
            </a:r>
          </a:p>
        </p:txBody>
      </p:sp>
      <p:sp>
        <p:nvSpPr>
          <p:cNvPr id="20" name="TextBox 20"/>
          <p:cNvSpPr txBox="1"/>
          <p:nvPr/>
        </p:nvSpPr>
        <p:spPr>
          <a:xfrm>
            <a:off x="4355387" y="857558"/>
            <a:ext cx="7939898" cy="1149350"/>
          </a:xfrm>
          <a:prstGeom prst="rect">
            <a:avLst/>
          </a:prstGeom>
        </p:spPr>
        <p:txBody>
          <a:bodyPr lIns="0" tIns="0" rIns="0" bIns="0" rtlCol="0" anchor="t">
            <a:spAutoFit/>
          </a:bodyPr>
          <a:lstStyle/>
          <a:p>
            <a:pPr algn="ctr">
              <a:lnSpc>
                <a:spcPts val="8800"/>
              </a:lnSpc>
            </a:pPr>
            <a:r>
              <a:rPr lang="en-US" sz="8000">
                <a:solidFill>
                  <a:srgbClr val="255C8C"/>
                </a:solidFill>
                <a:latin typeface="HK Grotesk Bold"/>
              </a:rPr>
              <a:t>Conclusion</a:t>
            </a:r>
          </a:p>
        </p:txBody>
      </p:sp>
      <p:grpSp>
        <p:nvGrpSpPr>
          <p:cNvPr id="21" name="Group 21"/>
          <p:cNvGrpSpPr/>
          <p:nvPr/>
        </p:nvGrpSpPr>
        <p:grpSpPr>
          <a:xfrm>
            <a:off x="-949225" y="0"/>
            <a:ext cx="6662939" cy="762000"/>
            <a:chOff x="0" y="0"/>
            <a:chExt cx="1754848" cy="200691"/>
          </a:xfrm>
        </p:grpSpPr>
        <p:sp>
          <p:nvSpPr>
            <p:cNvPr id="22" name="Freeform 22"/>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23" name="TextBox 23"/>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24" name="Group 24"/>
          <p:cNvGrpSpPr/>
          <p:nvPr/>
        </p:nvGrpSpPr>
        <p:grpSpPr>
          <a:xfrm rot="-10800000">
            <a:off x="12574287" y="9525000"/>
            <a:ext cx="6662939" cy="762000"/>
            <a:chOff x="0" y="0"/>
            <a:chExt cx="1754848" cy="200691"/>
          </a:xfrm>
        </p:grpSpPr>
        <p:sp>
          <p:nvSpPr>
            <p:cNvPr id="25" name="Freeform 25"/>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26" name="TextBox 26"/>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27" name="Freeform 27"/>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spTree>
  </p:cSld>
  <p:clrMapOvr>
    <a:masterClrMapping/>
  </p:clrMapOvr>
  <p:transition>
    <p:cover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4980992" y="1855177"/>
            <a:ext cx="1400485" cy="7766566"/>
            <a:chOff x="0" y="0"/>
            <a:chExt cx="368852" cy="2045515"/>
          </a:xfrm>
        </p:grpSpPr>
        <p:sp>
          <p:nvSpPr>
            <p:cNvPr id="4" name="Freeform 4"/>
            <p:cNvSpPr/>
            <p:nvPr/>
          </p:nvSpPr>
          <p:spPr>
            <a:xfrm>
              <a:off x="0" y="0"/>
              <a:ext cx="368852" cy="2045515"/>
            </a:xfrm>
            <a:custGeom>
              <a:avLst/>
              <a:gdLst/>
              <a:ahLst/>
              <a:cxnLst/>
              <a:rect l="l" t="t" r="r" b="b"/>
              <a:pathLst>
                <a:path w="368852" h="2045515">
                  <a:moveTo>
                    <a:pt x="0" y="0"/>
                  </a:moveTo>
                  <a:lnTo>
                    <a:pt x="368852" y="0"/>
                  </a:lnTo>
                  <a:lnTo>
                    <a:pt x="368852" y="2045515"/>
                  </a:lnTo>
                  <a:lnTo>
                    <a:pt x="0" y="2045515"/>
                  </a:lnTo>
                  <a:close/>
                </a:path>
              </a:pathLst>
            </a:custGeom>
            <a:solidFill>
              <a:srgbClr val="EFEFEF"/>
            </a:solidFill>
          </p:spPr>
        </p:sp>
        <p:sp>
          <p:nvSpPr>
            <p:cNvPr id="5" name="TextBox 5"/>
            <p:cNvSpPr txBox="1"/>
            <p:nvPr/>
          </p:nvSpPr>
          <p:spPr>
            <a:xfrm>
              <a:off x="0" y="-19050"/>
              <a:ext cx="368852" cy="2064565"/>
            </a:xfrm>
            <a:prstGeom prst="rect">
              <a:avLst/>
            </a:prstGeom>
          </p:spPr>
          <p:txBody>
            <a:bodyPr lIns="50800" tIns="50800" rIns="50800" bIns="50800" rtlCol="0" anchor="ctr"/>
            <a:lstStyle/>
            <a:p>
              <a:pPr algn="ctr">
                <a:lnSpc>
                  <a:spcPts val="2340"/>
                </a:lnSpc>
              </a:pPr>
              <a:endParaRPr/>
            </a:p>
          </p:txBody>
        </p:sp>
      </p:grpSp>
      <p:sp>
        <p:nvSpPr>
          <p:cNvPr id="6" name="TextBox 6"/>
          <p:cNvSpPr txBox="1"/>
          <p:nvPr/>
        </p:nvSpPr>
        <p:spPr>
          <a:xfrm>
            <a:off x="4980992" y="55919"/>
            <a:ext cx="7416941" cy="1683727"/>
          </a:xfrm>
          <a:prstGeom prst="rect">
            <a:avLst/>
          </a:prstGeom>
        </p:spPr>
        <p:txBody>
          <a:bodyPr lIns="0" tIns="0" rIns="0" bIns="0" rtlCol="0" anchor="t">
            <a:spAutoFit/>
          </a:bodyPr>
          <a:lstStyle/>
          <a:p>
            <a:pPr algn="ctr">
              <a:lnSpc>
                <a:spcPts val="13774"/>
              </a:lnSpc>
            </a:pPr>
            <a:r>
              <a:rPr lang="en-US" sz="9981" spc="978">
                <a:solidFill>
                  <a:srgbClr val="00395E"/>
                </a:solidFill>
                <a:latin typeface="Oswald Bold"/>
              </a:rPr>
              <a:t>CONTENT</a:t>
            </a:r>
          </a:p>
        </p:txBody>
      </p:sp>
      <p:sp>
        <p:nvSpPr>
          <p:cNvPr id="7" name="TextBox 7"/>
          <p:cNvSpPr txBox="1"/>
          <p:nvPr/>
        </p:nvSpPr>
        <p:spPr>
          <a:xfrm>
            <a:off x="5212626" y="1731352"/>
            <a:ext cx="937219" cy="7972920"/>
          </a:xfrm>
          <a:prstGeom prst="rect">
            <a:avLst/>
          </a:prstGeom>
        </p:spPr>
        <p:txBody>
          <a:bodyPr lIns="0" tIns="0" rIns="0" bIns="0" rtlCol="0" anchor="t">
            <a:spAutoFit/>
          </a:bodyPr>
          <a:lstStyle/>
          <a:p>
            <a:pPr algn="ctr">
              <a:lnSpc>
                <a:spcPts val="6322"/>
              </a:lnSpc>
            </a:pPr>
            <a:r>
              <a:rPr lang="en-US" sz="4271">
                <a:solidFill>
                  <a:srgbClr val="00395E"/>
                </a:solidFill>
                <a:latin typeface="Oswald Bold Italics"/>
              </a:rPr>
              <a:t>01</a:t>
            </a:r>
          </a:p>
          <a:p>
            <a:pPr algn="ctr">
              <a:lnSpc>
                <a:spcPts val="6322"/>
              </a:lnSpc>
            </a:pPr>
            <a:r>
              <a:rPr lang="en-US" sz="4271">
                <a:solidFill>
                  <a:srgbClr val="00395E"/>
                </a:solidFill>
                <a:latin typeface="Oswald Bold Italics"/>
              </a:rPr>
              <a:t>02</a:t>
            </a:r>
          </a:p>
          <a:p>
            <a:pPr algn="ctr">
              <a:lnSpc>
                <a:spcPts val="6322"/>
              </a:lnSpc>
            </a:pPr>
            <a:r>
              <a:rPr lang="en-US" sz="4271">
                <a:solidFill>
                  <a:srgbClr val="00395E"/>
                </a:solidFill>
                <a:latin typeface="Oswald Bold Italics"/>
              </a:rPr>
              <a:t>03</a:t>
            </a:r>
          </a:p>
          <a:p>
            <a:pPr algn="ctr">
              <a:lnSpc>
                <a:spcPts val="6322"/>
              </a:lnSpc>
            </a:pPr>
            <a:r>
              <a:rPr lang="en-US" sz="4271">
                <a:solidFill>
                  <a:srgbClr val="00395E"/>
                </a:solidFill>
                <a:latin typeface="Oswald Bold Italics"/>
              </a:rPr>
              <a:t>04</a:t>
            </a:r>
          </a:p>
          <a:p>
            <a:pPr algn="ctr">
              <a:lnSpc>
                <a:spcPts val="6322"/>
              </a:lnSpc>
            </a:pPr>
            <a:r>
              <a:rPr lang="en-US" sz="4271">
                <a:solidFill>
                  <a:srgbClr val="00395E"/>
                </a:solidFill>
                <a:latin typeface="Oswald Bold Italics"/>
              </a:rPr>
              <a:t>05</a:t>
            </a:r>
          </a:p>
          <a:p>
            <a:pPr algn="ctr">
              <a:lnSpc>
                <a:spcPts val="6322"/>
              </a:lnSpc>
            </a:pPr>
            <a:r>
              <a:rPr lang="en-US" sz="4271">
                <a:solidFill>
                  <a:srgbClr val="00395E"/>
                </a:solidFill>
                <a:latin typeface="Oswald Bold Italics"/>
              </a:rPr>
              <a:t>06</a:t>
            </a:r>
          </a:p>
          <a:p>
            <a:pPr algn="ctr">
              <a:lnSpc>
                <a:spcPts val="6322"/>
              </a:lnSpc>
            </a:pPr>
            <a:r>
              <a:rPr lang="en-US" sz="4271">
                <a:solidFill>
                  <a:srgbClr val="00395E"/>
                </a:solidFill>
                <a:latin typeface="Oswald Bold Italics"/>
              </a:rPr>
              <a:t>07</a:t>
            </a:r>
          </a:p>
          <a:p>
            <a:pPr algn="ctr">
              <a:lnSpc>
                <a:spcPts val="6322"/>
              </a:lnSpc>
            </a:pPr>
            <a:r>
              <a:rPr lang="en-US" sz="4271">
                <a:solidFill>
                  <a:srgbClr val="00395E"/>
                </a:solidFill>
                <a:latin typeface="Oswald Bold Italics"/>
              </a:rPr>
              <a:t>08</a:t>
            </a:r>
          </a:p>
          <a:p>
            <a:pPr algn="ctr">
              <a:lnSpc>
                <a:spcPts val="6322"/>
              </a:lnSpc>
            </a:pPr>
            <a:r>
              <a:rPr lang="en-US" sz="4271">
                <a:solidFill>
                  <a:srgbClr val="00395E"/>
                </a:solidFill>
                <a:latin typeface="Oswald Bold Italics"/>
              </a:rPr>
              <a:t>09</a:t>
            </a:r>
          </a:p>
          <a:p>
            <a:pPr algn="ctr">
              <a:lnSpc>
                <a:spcPts val="6322"/>
              </a:lnSpc>
            </a:pPr>
            <a:endParaRPr lang="en-US" sz="4271">
              <a:solidFill>
                <a:srgbClr val="00395E"/>
              </a:solidFill>
              <a:latin typeface="Oswald Bold Italics"/>
            </a:endParaRPr>
          </a:p>
        </p:txBody>
      </p:sp>
      <p:sp>
        <p:nvSpPr>
          <p:cNvPr id="8" name="TextBox 8"/>
          <p:cNvSpPr txBox="1"/>
          <p:nvPr/>
        </p:nvSpPr>
        <p:spPr>
          <a:xfrm>
            <a:off x="6598631" y="1703364"/>
            <a:ext cx="8666976" cy="7098491"/>
          </a:xfrm>
          <a:prstGeom prst="rect">
            <a:avLst/>
          </a:prstGeom>
        </p:spPr>
        <p:txBody>
          <a:bodyPr lIns="0" tIns="0" rIns="0" bIns="0" rtlCol="0" anchor="t">
            <a:spAutoFit/>
          </a:bodyPr>
          <a:lstStyle/>
          <a:p>
            <a:pPr marL="544960" lvl="1" indent="-272480" algn="l">
              <a:lnSpc>
                <a:spcPts val="6310"/>
              </a:lnSpc>
              <a:buFont typeface="Arial"/>
              <a:buChar char="•"/>
            </a:pPr>
            <a:r>
              <a:rPr lang="en-US" sz="2524" spc="247">
                <a:solidFill>
                  <a:srgbClr val="00395E"/>
                </a:solidFill>
                <a:latin typeface="DM Sans"/>
              </a:rPr>
              <a:t>INTRODUCTION.</a:t>
            </a:r>
          </a:p>
          <a:p>
            <a:pPr marL="544960" lvl="1" indent="-272480" algn="l">
              <a:lnSpc>
                <a:spcPts val="6310"/>
              </a:lnSpc>
              <a:buFont typeface="Arial"/>
              <a:buChar char="•"/>
            </a:pPr>
            <a:r>
              <a:rPr lang="en-US" sz="2524" spc="247">
                <a:solidFill>
                  <a:srgbClr val="00395E"/>
                </a:solidFill>
                <a:latin typeface="DM Sans"/>
              </a:rPr>
              <a:t>KEY FEATURES.</a:t>
            </a:r>
          </a:p>
          <a:p>
            <a:pPr marL="544960" lvl="1" indent="-272480" algn="l">
              <a:lnSpc>
                <a:spcPts val="6310"/>
              </a:lnSpc>
              <a:buFont typeface="Arial"/>
              <a:buChar char="•"/>
            </a:pPr>
            <a:r>
              <a:rPr lang="en-US" sz="2524" spc="247">
                <a:solidFill>
                  <a:srgbClr val="00395E"/>
                </a:solidFill>
                <a:latin typeface="DM Sans"/>
              </a:rPr>
              <a:t>ADMIN PORTAL</a:t>
            </a:r>
          </a:p>
          <a:p>
            <a:pPr marL="544960" lvl="1" indent="-272480" algn="l">
              <a:lnSpc>
                <a:spcPts val="6310"/>
              </a:lnSpc>
              <a:buFont typeface="Arial"/>
              <a:buChar char="•"/>
            </a:pPr>
            <a:r>
              <a:rPr lang="en-US" sz="2524" spc="247">
                <a:solidFill>
                  <a:srgbClr val="00395E"/>
                </a:solidFill>
                <a:latin typeface="DM Sans"/>
              </a:rPr>
              <a:t>MANAGER PORTAL</a:t>
            </a:r>
          </a:p>
          <a:p>
            <a:pPr marL="544960" lvl="1" indent="-272480" algn="l">
              <a:lnSpc>
                <a:spcPts val="6310"/>
              </a:lnSpc>
              <a:buFont typeface="Arial"/>
              <a:buChar char="•"/>
            </a:pPr>
            <a:r>
              <a:rPr lang="en-US" sz="2524" spc="247">
                <a:solidFill>
                  <a:srgbClr val="00395E"/>
                </a:solidFill>
                <a:latin typeface="DM Sans"/>
              </a:rPr>
              <a:t>EMPLOYEE PORTAL</a:t>
            </a:r>
          </a:p>
          <a:p>
            <a:pPr marL="544960" lvl="1" indent="-272480" algn="l">
              <a:lnSpc>
                <a:spcPts val="6310"/>
              </a:lnSpc>
              <a:buFont typeface="Arial"/>
              <a:buChar char="•"/>
            </a:pPr>
            <a:r>
              <a:rPr lang="en-US" sz="2524" spc="247">
                <a:solidFill>
                  <a:srgbClr val="00395E"/>
                </a:solidFill>
                <a:latin typeface="DM Sans"/>
              </a:rPr>
              <a:t>TECHNOLOGIES USED</a:t>
            </a:r>
          </a:p>
          <a:p>
            <a:pPr marL="544960" lvl="1" indent="-272480" algn="l">
              <a:lnSpc>
                <a:spcPts val="6310"/>
              </a:lnSpc>
              <a:buFont typeface="Arial"/>
              <a:buChar char="•"/>
            </a:pPr>
            <a:r>
              <a:rPr lang="en-US" sz="2524" spc="247">
                <a:solidFill>
                  <a:srgbClr val="00395E"/>
                </a:solidFill>
                <a:latin typeface="DM Sans"/>
              </a:rPr>
              <a:t>FUTURE SCOPES</a:t>
            </a:r>
          </a:p>
          <a:p>
            <a:pPr marL="544960" lvl="1" indent="-272480" algn="l">
              <a:lnSpc>
                <a:spcPts val="6310"/>
              </a:lnSpc>
              <a:buFont typeface="Arial"/>
              <a:buChar char="•"/>
            </a:pPr>
            <a:r>
              <a:rPr lang="en-US" sz="2524" spc="247">
                <a:solidFill>
                  <a:srgbClr val="00395E"/>
                </a:solidFill>
                <a:latin typeface="DM Sans"/>
              </a:rPr>
              <a:t>CONCLUSION </a:t>
            </a:r>
          </a:p>
          <a:p>
            <a:pPr marL="544960" lvl="1" indent="-272480" algn="l">
              <a:lnSpc>
                <a:spcPts val="6310"/>
              </a:lnSpc>
              <a:buFont typeface="Arial"/>
              <a:buChar char="•"/>
            </a:pPr>
            <a:r>
              <a:rPr lang="en-US" sz="2524" spc="247">
                <a:solidFill>
                  <a:srgbClr val="00395E"/>
                </a:solidFill>
                <a:latin typeface="DM Sans"/>
              </a:rPr>
              <a:t>REFERENCES</a:t>
            </a:r>
          </a:p>
        </p:txBody>
      </p:sp>
      <p:sp>
        <p:nvSpPr>
          <p:cNvPr id="9" name="Freeform 9"/>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10" name="Group 10"/>
          <p:cNvGrpSpPr/>
          <p:nvPr/>
        </p:nvGrpSpPr>
        <p:grpSpPr>
          <a:xfrm rot="-10800000">
            <a:off x="12574287" y="9525000"/>
            <a:ext cx="6662939" cy="762000"/>
            <a:chOff x="0" y="0"/>
            <a:chExt cx="1754848" cy="200691"/>
          </a:xfrm>
        </p:grpSpPr>
        <p:sp>
          <p:nvSpPr>
            <p:cNvPr id="11" name="Freeform 11"/>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12" name="TextBox 12"/>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13" name="Group 13"/>
          <p:cNvGrpSpPr/>
          <p:nvPr/>
        </p:nvGrpSpPr>
        <p:grpSpPr>
          <a:xfrm>
            <a:off x="-1992731" y="-3773"/>
            <a:ext cx="7568718" cy="762000"/>
            <a:chOff x="0" y="0"/>
            <a:chExt cx="1993407" cy="200691"/>
          </a:xfrm>
        </p:grpSpPr>
        <p:sp>
          <p:nvSpPr>
            <p:cNvPr id="14" name="Freeform 14"/>
            <p:cNvSpPr/>
            <p:nvPr/>
          </p:nvSpPr>
          <p:spPr>
            <a:xfrm>
              <a:off x="0" y="0"/>
              <a:ext cx="1993407" cy="200691"/>
            </a:xfrm>
            <a:custGeom>
              <a:avLst/>
              <a:gdLst/>
              <a:ahLst/>
              <a:cxnLst/>
              <a:rect l="l" t="t" r="r" b="b"/>
              <a:pathLst>
                <a:path w="1993407" h="200691">
                  <a:moveTo>
                    <a:pt x="203200" y="0"/>
                  </a:moveTo>
                  <a:lnTo>
                    <a:pt x="1993407" y="0"/>
                  </a:lnTo>
                  <a:lnTo>
                    <a:pt x="1790207" y="200691"/>
                  </a:lnTo>
                  <a:lnTo>
                    <a:pt x="0" y="200691"/>
                  </a:lnTo>
                  <a:lnTo>
                    <a:pt x="203200" y="0"/>
                  </a:lnTo>
                  <a:close/>
                </a:path>
              </a:pathLst>
            </a:custGeom>
            <a:solidFill>
              <a:srgbClr val="255C8C"/>
            </a:solidFill>
          </p:spPr>
        </p:sp>
        <p:sp>
          <p:nvSpPr>
            <p:cNvPr id="15" name="TextBox 15"/>
            <p:cNvSpPr txBox="1"/>
            <p:nvPr/>
          </p:nvSpPr>
          <p:spPr>
            <a:xfrm>
              <a:off x="101600" y="-47625"/>
              <a:ext cx="1790207" cy="248316"/>
            </a:xfrm>
            <a:prstGeom prst="rect">
              <a:avLst/>
            </a:prstGeom>
          </p:spPr>
          <p:txBody>
            <a:bodyPr lIns="50800" tIns="50800" rIns="50800" bIns="50800" rtlCol="0" anchor="ctr"/>
            <a:lstStyle/>
            <a:p>
              <a:pPr algn="ctr">
                <a:lnSpc>
                  <a:spcPts val="2940"/>
                </a:lnSpc>
              </a:pPr>
              <a:endParaRPr/>
            </a:p>
          </p:txBody>
        </p:sp>
      </p:grpSp>
    </p:spTree>
  </p:cSld>
  <p:clrMapOvr>
    <a:masterClrMapping/>
  </p:clrMapOvr>
  <p:transition>
    <p:cover dir="l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1920692" y="1986089"/>
            <a:ext cx="7451405" cy="6493177"/>
            <a:chOff x="0" y="0"/>
            <a:chExt cx="9935206" cy="8657569"/>
          </a:xfrm>
        </p:grpSpPr>
        <p:pic>
          <p:nvPicPr>
            <p:cNvPr id="4" name="Picture 4"/>
            <p:cNvPicPr>
              <a:picLocks noChangeAspect="1"/>
            </p:cNvPicPr>
            <p:nvPr/>
          </p:nvPicPr>
          <p:blipFill>
            <a:blip r:embed="rId3"/>
            <a:srcRect l="20216" t="6881" r="8498"/>
            <a:stretch>
              <a:fillRect/>
            </a:stretch>
          </p:blipFill>
          <p:spPr>
            <a:xfrm flipH="1">
              <a:off x="0" y="0"/>
              <a:ext cx="9935206" cy="8657569"/>
            </a:xfrm>
            <a:prstGeom prst="rect">
              <a:avLst/>
            </a:prstGeom>
          </p:spPr>
        </p:pic>
      </p:grpSp>
      <p:grpSp>
        <p:nvGrpSpPr>
          <p:cNvPr id="5" name="Group 5"/>
          <p:cNvGrpSpPr/>
          <p:nvPr/>
        </p:nvGrpSpPr>
        <p:grpSpPr>
          <a:xfrm rot="-10800000">
            <a:off x="12574287" y="9525000"/>
            <a:ext cx="6662939" cy="762000"/>
            <a:chOff x="0" y="0"/>
            <a:chExt cx="1754848" cy="200691"/>
          </a:xfrm>
        </p:grpSpPr>
        <p:sp>
          <p:nvSpPr>
            <p:cNvPr id="6" name="Freeform 6"/>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7" name="TextBox 7"/>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949225" y="0"/>
            <a:ext cx="6662939" cy="762000"/>
            <a:chOff x="0" y="0"/>
            <a:chExt cx="1754848" cy="200691"/>
          </a:xfrm>
        </p:grpSpPr>
        <p:sp>
          <p:nvSpPr>
            <p:cNvPr id="9" name="Freeform 9"/>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10" name="TextBox 10"/>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10442243" y="2119439"/>
            <a:ext cx="5198510" cy="1009654"/>
          </a:xfrm>
          <a:prstGeom prst="rect">
            <a:avLst/>
          </a:prstGeom>
        </p:spPr>
        <p:txBody>
          <a:bodyPr lIns="0" tIns="0" rIns="0" bIns="0" rtlCol="0" anchor="t">
            <a:spAutoFit/>
          </a:bodyPr>
          <a:lstStyle/>
          <a:p>
            <a:pPr algn="l">
              <a:lnSpc>
                <a:spcPts val="7500"/>
              </a:lnSpc>
            </a:pPr>
            <a:r>
              <a:rPr lang="en-US" sz="7500">
                <a:solidFill>
                  <a:srgbClr val="255C8C"/>
                </a:solidFill>
                <a:latin typeface="HK Grotesk Bold"/>
              </a:rPr>
              <a:t>Reference</a:t>
            </a:r>
          </a:p>
        </p:txBody>
      </p:sp>
      <p:grpSp>
        <p:nvGrpSpPr>
          <p:cNvPr id="12" name="Group 12"/>
          <p:cNvGrpSpPr/>
          <p:nvPr/>
        </p:nvGrpSpPr>
        <p:grpSpPr>
          <a:xfrm>
            <a:off x="10588504" y="3535374"/>
            <a:ext cx="6241462" cy="668248"/>
            <a:chOff x="0" y="0"/>
            <a:chExt cx="8321949" cy="890997"/>
          </a:xfrm>
        </p:grpSpPr>
        <p:sp>
          <p:nvSpPr>
            <p:cNvPr id="13" name="TextBox 13"/>
            <p:cNvSpPr txBox="1"/>
            <p:nvPr/>
          </p:nvSpPr>
          <p:spPr>
            <a:xfrm>
              <a:off x="0" y="478269"/>
              <a:ext cx="8321949" cy="412728"/>
            </a:xfrm>
            <a:prstGeom prst="rect">
              <a:avLst/>
            </a:prstGeom>
          </p:spPr>
          <p:txBody>
            <a:bodyPr lIns="0" tIns="0" rIns="0" bIns="0" rtlCol="0" anchor="t">
              <a:spAutoFit/>
            </a:bodyPr>
            <a:lstStyle/>
            <a:p>
              <a:pPr algn="l">
                <a:lnSpc>
                  <a:spcPts val="2625"/>
                </a:lnSpc>
              </a:pPr>
              <a:r>
                <a:rPr lang="en-US" sz="1750">
                  <a:solidFill>
                    <a:srgbClr val="737373"/>
                  </a:solidFill>
                  <a:latin typeface="HK Grotesk"/>
                </a:rPr>
                <a:t>https://www.zoho.com/in/payroll/online-payroll-management/</a:t>
              </a:r>
            </a:p>
          </p:txBody>
        </p:sp>
        <p:sp>
          <p:nvSpPr>
            <p:cNvPr id="14" name="TextBox 14"/>
            <p:cNvSpPr txBox="1"/>
            <p:nvPr/>
          </p:nvSpPr>
          <p:spPr>
            <a:xfrm>
              <a:off x="0" y="-57150"/>
              <a:ext cx="5281329" cy="412728"/>
            </a:xfrm>
            <a:prstGeom prst="rect">
              <a:avLst/>
            </a:prstGeom>
          </p:spPr>
          <p:txBody>
            <a:bodyPr lIns="0" tIns="0" rIns="0" bIns="0" rtlCol="0" anchor="t">
              <a:spAutoFit/>
            </a:bodyPr>
            <a:lstStyle/>
            <a:p>
              <a:pPr algn="l">
                <a:lnSpc>
                  <a:spcPts val="2625"/>
                </a:lnSpc>
              </a:pPr>
              <a:r>
                <a:rPr lang="en-US" sz="1750">
                  <a:solidFill>
                    <a:srgbClr val="00395E"/>
                  </a:solidFill>
                  <a:latin typeface="HK Grotesk Medium"/>
                </a:rPr>
                <a:t>ZOHO PAYROLL</a:t>
              </a:r>
            </a:p>
          </p:txBody>
        </p:sp>
      </p:grpSp>
      <p:sp>
        <p:nvSpPr>
          <p:cNvPr id="15" name="Freeform 15"/>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4"/>
            <a:stretch>
              <a:fillRect/>
            </a:stretch>
          </a:blipFill>
        </p:spPr>
      </p:sp>
      <p:grpSp>
        <p:nvGrpSpPr>
          <p:cNvPr id="16" name="Group 16"/>
          <p:cNvGrpSpPr/>
          <p:nvPr/>
        </p:nvGrpSpPr>
        <p:grpSpPr>
          <a:xfrm>
            <a:off x="10588504" y="4596601"/>
            <a:ext cx="6241462" cy="668248"/>
            <a:chOff x="0" y="0"/>
            <a:chExt cx="8321949" cy="890997"/>
          </a:xfrm>
        </p:grpSpPr>
        <p:sp>
          <p:nvSpPr>
            <p:cNvPr id="17" name="TextBox 17"/>
            <p:cNvSpPr txBox="1"/>
            <p:nvPr/>
          </p:nvSpPr>
          <p:spPr>
            <a:xfrm>
              <a:off x="0" y="478269"/>
              <a:ext cx="8321949" cy="412728"/>
            </a:xfrm>
            <a:prstGeom prst="rect">
              <a:avLst/>
            </a:prstGeom>
          </p:spPr>
          <p:txBody>
            <a:bodyPr lIns="0" tIns="0" rIns="0" bIns="0" rtlCol="0" anchor="t">
              <a:spAutoFit/>
            </a:bodyPr>
            <a:lstStyle/>
            <a:p>
              <a:pPr algn="l">
                <a:lnSpc>
                  <a:spcPts val="2625"/>
                </a:lnSpc>
              </a:pPr>
              <a:r>
                <a:rPr lang="en-US" sz="1750">
                  <a:solidFill>
                    <a:srgbClr val="737373"/>
                  </a:solidFill>
                  <a:latin typeface="HK Grotesk"/>
                </a:rPr>
                <a:t>https://www.planmyleave.com/Index</a:t>
              </a:r>
            </a:p>
          </p:txBody>
        </p:sp>
        <p:sp>
          <p:nvSpPr>
            <p:cNvPr id="18" name="TextBox 18"/>
            <p:cNvSpPr txBox="1"/>
            <p:nvPr/>
          </p:nvSpPr>
          <p:spPr>
            <a:xfrm>
              <a:off x="0" y="-57150"/>
              <a:ext cx="5281329" cy="412728"/>
            </a:xfrm>
            <a:prstGeom prst="rect">
              <a:avLst/>
            </a:prstGeom>
          </p:spPr>
          <p:txBody>
            <a:bodyPr lIns="0" tIns="0" rIns="0" bIns="0" rtlCol="0" anchor="t">
              <a:spAutoFit/>
            </a:bodyPr>
            <a:lstStyle/>
            <a:p>
              <a:pPr algn="l">
                <a:lnSpc>
                  <a:spcPts val="2625"/>
                </a:lnSpc>
              </a:pPr>
              <a:r>
                <a:rPr lang="en-US" sz="1750">
                  <a:solidFill>
                    <a:srgbClr val="00395E"/>
                  </a:solidFill>
                  <a:latin typeface="HK Grotesk Medium"/>
                </a:rPr>
                <a:t>PLANMYLEAVE</a:t>
              </a:r>
            </a:p>
          </p:txBody>
        </p:sp>
      </p:grpSp>
      <p:grpSp>
        <p:nvGrpSpPr>
          <p:cNvPr id="19" name="Group 19"/>
          <p:cNvGrpSpPr/>
          <p:nvPr/>
        </p:nvGrpSpPr>
        <p:grpSpPr>
          <a:xfrm>
            <a:off x="10588504" y="5674423"/>
            <a:ext cx="6241462" cy="668248"/>
            <a:chOff x="0" y="0"/>
            <a:chExt cx="8321949" cy="890997"/>
          </a:xfrm>
        </p:grpSpPr>
        <p:sp>
          <p:nvSpPr>
            <p:cNvPr id="20" name="TextBox 20"/>
            <p:cNvSpPr txBox="1"/>
            <p:nvPr/>
          </p:nvSpPr>
          <p:spPr>
            <a:xfrm>
              <a:off x="0" y="478269"/>
              <a:ext cx="8321949" cy="412728"/>
            </a:xfrm>
            <a:prstGeom prst="rect">
              <a:avLst/>
            </a:prstGeom>
          </p:spPr>
          <p:txBody>
            <a:bodyPr lIns="0" tIns="0" rIns="0" bIns="0" rtlCol="0" anchor="t">
              <a:spAutoFit/>
            </a:bodyPr>
            <a:lstStyle/>
            <a:p>
              <a:pPr algn="l">
                <a:lnSpc>
                  <a:spcPts val="2625"/>
                </a:lnSpc>
              </a:pPr>
              <a:r>
                <a:rPr lang="en-US" sz="1750">
                  <a:solidFill>
                    <a:srgbClr val="737373"/>
                  </a:solidFill>
                  <a:latin typeface="HK Grotesk"/>
                </a:rPr>
                <a:t>http://www.fpdf.org/</a:t>
              </a:r>
            </a:p>
          </p:txBody>
        </p:sp>
        <p:sp>
          <p:nvSpPr>
            <p:cNvPr id="21" name="TextBox 21"/>
            <p:cNvSpPr txBox="1"/>
            <p:nvPr/>
          </p:nvSpPr>
          <p:spPr>
            <a:xfrm>
              <a:off x="0" y="-57150"/>
              <a:ext cx="5281329" cy="412728"/>
            </a:xfrm>
            <a:prstGeom prst="rect">
              <a:avLst/>
            </a:prstGeom>
          </p:spPr>
          <p:txBody>
            <a:bodyPr lIns="0" tIns="0" rIns="0" bIns="0" rtlCol="0" anchor="t">
              <a:spAutoFit/>
            </a:bodyPr>
            <a:lstStyle/>
            <a:p>
              <a:pPr algn="l">
                <a:lnSpc>
                  <a:spcPts val="2625"/>
                </a:lnSpc>
              </a:pPr>
              <a:r>
                <a:rPr lang="en-US" sz="1750">
                  <a:solidFill>
                    <a:srgbClr val="00395E"/>
                  </a:solidFill>
                  <a:latin typeface="HK Grotesk Medium"/>
                </a:rPr>
                <a:t>FPDF</a:t>
              </a:r>
            </a:p>
          </p:txBody>
        </p:sp>
      </p:grpSp>
      <p:grpSp>
        <p:nvGrpSpPr>
          <p:cNvPr id="22" name="Group 22"/>
          <p:cNvGrpSpPr/>
          <p:nvPr/>
        </p:nvGrpSpPr>
        <p:grpSpPr>
          <a:xfrm>
            <a:off x="10588504" y="6733196"/>
            <a:ext cx="6241462" cy="668248"/>
            <a:chOff x="0" y="0"/>
            <a:chExt cx="8321949" cy="890997"/>
          </a:xfrm>
        </p:grpSpPr>
        <p:sp>
          <p:nvSpPr>
            <p:cNvPr id="23" name="TextBox 23"/>
            <p:cNvSpPr txBox="1"/>
            <p:nvPr/>
          </p:nvSpPr>
          <p:spPr>
            <a:xfrm>
              <a:off x="0" y="478269"/>
              <a:ext cx="8321949" cy="412728"/>
            </a:xfrm>
            <a:prstGeom prst="rect">
              <a:avLst/>
            </a:prstGeom>
          </p:spPr>
          <p:txBody>
            <a:bodyPr lIns="0" tIns="0" rIns="0" bIns="0" rtlCol="0" anchor="t">
              <a:spAutoFit/>
            </a:bodyPr>
            <a:lstStyle/>
            <a:p>
              <a:pPr algn="l">
                <a:lnSpc>
                  <a:spcPts val="2625"/>
                </a:lnSpc>
              </a:pPr>
              <a:r>
                <a:rPr lang="en-US" sz="1750">
                  <a:solidFill>
                    <a:srgbClr val="737373"/>
                  </a:solidFill>
                  <a:latin typeface="HK Grotesk"/>
                </a:rPr>
                <a:t>https://clickup.com/blog/office-management-software/</a:t>
              </a:r>
            </a:p>
          </p:txBody>
        </p:sp>
        <p:sp>
          <p:nvSpPr>
            <p:cNvPr id="24" name="TextBox 24"/>
            <p:cNvSpPr txBox="1"/>
            <p:nvPr/>
          </p:nvSpPr>
          <p:spPr>
            <a:xfrm>
              <a:off x="0" y="-57150"/>
              <a:ext cx="5281329" cy="412728"/>
            </a:xfrm>
            <a:prstGeom prst="rect">
              <a:avLst/>
            </a:prstGeom>
          </p:spPr>
          <p:txBody>
            <a:bodyPr lIns="0" tIns="0" rIns="0" bIns="0" rtlCol="0" anchor="t">
              <a:spAutoFit/>
            </a:bodyPr>
            <a:lstStyle/>
            <a:p>
              <a:pPr algn="l">
                <a:lnSpc>
                  <a:spcPts val="2625"/>
                </a:lnSpc>
              </a:pPr>
              <a:r>
                <a:rPr lang="en-US" sz="1750">
                  <a:solidFill>
                    <a:srgbClr val="00395E"/>
                  </a:solidFill>
                  <a:latin typeface="HK Grotesk Medium"/>
                </a:rPr>
                <a:t>CLICKUP</a:t>
              </a:r>
            </a:p>
          </p:txBody>
        </p:sp>
      </p:grpSp>
      <p:grpSp>
        <p:nvGrpSpPr>
          <p:cNvPr id="25" name="Group 25"/>
          <p:cNvGrpSpPr/>
          <p:nvPr/>
        </p:nvGrpSpPr>
        <p:grpSpPr>
          <a:xfrm>
            <a:off x="10588504" y="7811019"/>
            <a:ext cx="6241462" cy="668248"/>
            <a:chOff x="0" y="0"/>
            <a:chExt cx="8321949" cy="890997"/>
          </a:xfrm>
        </p:grpSpPr>
        <p:sp>
          <p:nvSpPr>
            <p:cNvPr id="26" name="TextBox 26"/>
            <p:cNvSpPr txBox="1"/>
            <p:nvPr/>
          </p:nvSpPr>
          <p:spPr>
            <a:xfrm>
              <a:off x="0" y="478269"/>
              <a:ext cx="8321949" cy="412728"/>
            </a:xfrm>
            <a:prstGeom prst="rect">
              <a:avLst/>
            </a:prstGeom>
          </p:spPr>
          <p:txBody>
            <a:bodyPr lIns="0" tIns="0" rIns="0" bIns="0" rtlCol="0" anchor="t">
              <a:spAutoFit/>
            </a:bodyPr>
            <a:lstStyle/>
            <a:p>
              <a:pPr algn="l">
                <a:lnSpc>
                  <a:spcPts val="2625"/>
                </a:lnSpc>
              </a:pPr>
              <a:r>
                <a:rPr lang="en-US" sz="1750">
                  <a:solidFill>
                    <a:srgbClr val="737373"/>
                  </a:solidFill>
                  <a:latin typeface="HK Grotesk"/>
                </a:rPr>
                <a:t>https://www.deel.com/paid-lp/performance-management</a:t>
              </a:r>
            </a:p>
          </p:txBody>
        </p:sp>
        <p:sp>
          <p:nvSpPr>
            <p:cNvPr id="27" name="TextBox 27"/>
            <p:cNvSpPr txBox="1"/>
            <p:nvPr/>
          </p:nvSpPr>
          <p:spPr>
            <a:xfrm>
              <a:off x="0" y="-57150"/>
              <a:ext cx="5281329" cy="412728"/>
            </a:xfrm>
            <a:prstGeom prst="rect">
              <a:avLst/>
            </a:prstGeom>
          </p:spPr>
          <p:txBody>
            <a:bodyPr lIns="0" tIns="0" rIns="0" bIns="0" rtlCol="0" anchor="t">
              <a:spAutoFit/>
            </a:bodyPr>
            <a:lstStyle/>
            <a:p>
              <a:pPr algn="l">
                <a:lnSpc>
                  <a:spcPts val="2625"/>
                </a:lnSpc>
              </a:pPr>
              <a:r>
                <a:rPr lang="en-US" sz="1750">
                  <a:solidFill>
                    <a:srgbClr val="00395E"/>
                  </a:solidFill>
                  <a:latin typeface="HK Grotesk Medium"/>
                </a:rPr>
                <a:t>DEEL</a:t>
              </a:r>
            </a:p>
          </p:txBody>
        </p:sp>
      </p:grpSp>
    </p:spTree>
  </p:cSld>
  <p:clrMapOvr>
    <a:masterClrMapping/>
  </p:clrMapOvr>
  <p:transition>
    <p:cover dir="l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574287"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1225124" y="2171567"/>
            <a:ext cx="15837752" cy="3765550"/>
          </a:xfrm>
          <a:prstGeom prst="rect">
            <a:avLst/>
          </a:prstGeom>
        </p:spPr>
        <p:txBody>
          <a:bodyPr lIns="0" tIns="0" rIns="0" bIns="0" rtlCol="0" anchor="t">
            <a:spAutoFit/>
          </a:bodyPr>
          <a:lstStyle/>
          <a:p>
            <a:pPr marL="0" lvl="0" indent="0" algn="ctr">
              <a:lnSpc>
                <a:spcPts val="30799"/>
              </a:lnSpc>
              <a:spcBef>
                <a:spcPct val="0"/>
              </a:spcBef>
            </a:pPr>
            <a:r>
              <a:rPr lang="en-US" sz="21999" u="none" spc="-879">
                <a:solidFill>
                  <a:srgbClr val="255C8C"/>
                </a:solidFill>
                <a:latin typeface="HK Grotesk Bold"/>
              </a:rPr>
              <a:t>Thank you!</a:t>
            </a:r>
          </a:p>
        </p:txBody>
      </p:sp>
      <p:sp>
        <p:nvSpPr>
          <p:cNvPr id="10" name="Freeform 10"/>
          <p:cNvSpPr/>
          <p:nvPr/>
        </p:nvSpPr>
        <p:spPr>
          <a:xfrm flipH="1">
            <a:off x="2046448" y="2571617"/>
            <a:ext cx="633491" cy="484909"/>
          </a:xfrm>
          <a:custGeom>
            <a:avLst/>
            <a:gdLst/>
            <a:ahLst/>
            <a:cxnLst/>
            <a:rect l="l" t="t" r="r" b="b"/>
            <a:pathLst>
              <a:path w="633491" h="484909">
                <a:moveTo>
                  <a:pt x="633492" y="0"/>
                </a:moveTo>
                <a:lnTo>
                  <a:pt x="0" y="0"/>
                </a:lnTo>
                <a:lnTo>
                  <a:pt x="0" y="484908"/>
                </a:lnTo>
                <a:lnTo>
                  <a:pt x="633492" y="484908"/>
                </a:lnTo>
                <a:lnTo>
                  <a:pt x="63349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5"/>
            <a:stretch>
              <a:fillRect/>
            </a:stretch>
          </a:blipFill>
        </p:spPr>
      </p:sp>
      <p:sp>
        <p:nvSpPr>
          <p:cNvPr id="12" name="AutoShape 12"/>
          <p:cNvSpPr/>
          <p:nvPr/>
        </p:nvSpPr>
        <p:spPr>
          <a:xfrm>
            <a:off x="8693772" y="8609740"/>
            <a:ext cx="3110966" cy="0"/>
          </a:xfrm>
          <a:prstGeom prst="line">
            <a:avLst/>
          </a:prstGeom>
          <a:ln w="47625" cap="flat">
            <a:solidFill>
              <a:srgbClr val="000000"/>
            </a:solidFill>
            <a:prstDash val="solid"/>
            <a:headEnd type="none" w="sm" len="sm"/>
            <a:tailEnd type="none" w="sm" len="sm"/>
          </a:ln>
        </p:spPr>
      </p:sp>
      <p:sp>
        <p:nvSpPr>
          <p:cNvPr id="13" name="TextBox 13"/>
          <p:cNvSpPr txBox="1"/>
          <p:nvPr/>
        </p:nvSpPr>
        <p:spPr>
          <a:xfrm>
            <a:off x="12119193" y="8319306"/>
            <a:ext cx="5140107" cy="466567"/>
          </a:xfrm>
          <a:prstGeom prst="rect">
            <a:avLst/>
          </a:prstGeom>
        </p:spPr>
        <p:txBody>
          <a:bodyPr lIns="0" tIns="0" rIns="0" bIns="0" rtlCol="0" anchor="t">
            <a:spAutoFit/>
          </a:bodyPr>
          <a:lstStyle/>
          <a:p>
            <a:pPr algn="l">
              <a:lnSpc>
                <a:spcPts val="3683"/>
              </a:lnSpc>
              <a:spcBef>
                <a:spcPct val="0"/>
              </a:spcBef>
            </a:pPr>
            <a:r>
              <a:rPr lang="en-US" sz="2631">
                <a:solidFill>
                  <a:srgbClr val="000000"/>
                </a:solidFill>
                <a:latin typeface="Poppins Medium"/>
              </a:rPr>
              <a:t>TEAM WORKSTREAM</a:t>
            </a:r>
          </a:p>
        </p:txBody>
      </p:sp>
    </p:spTree>
  </p:cSld>
  <p:clrMapOvr>
    <a:masterClrMapping/>
  </p:clrMapOvr>
  <p:transition>
    <p:cover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6" name="Freeform 6"/>
          <p:cNvSpPr/>
          <p:nvPr/>
        </p:nvSpPr>
        <p:spPr>
          <a:xfrm>
            <a:off x="17062876" y="762000"/>
            <a:ext cx="392848" cy="97855"/>
          </a:xfrm>
          <a:custGeom>
            <a:avLst/>
            <a:gdLst/>
            <a:ahLst/>
            <a:cxnLst/>
            <a:rect l="l" t="t" r="r" b="b"/>
            <a:pathLst>
              <a:path w="392848" h="97855">
                <a:moveTo>
                  <a:pt x="0" y="0"/>
                </a:moveTo>
                <a:lnTo>
                  <a:pt x="392848" y="0"/>
                </a:lnTo>
                <a:lnTo>
                  <a:pt x="392848" y="97855"/>
                </a:lnTo>
                <a:lnTo>
                  <a:pt x="0" y="97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rot="-10800000">
            <a:off x="12574287" y="9525000"/>
            <a:ext cx="6662939" cy="762000"/>
            <a:chOff x="0" y="0"/>
            <a:chExt cx="1754848" cy="200691"/>
          </a:xfrm>
        </p:grpSpPr>
        <p:sp>
          <p:nvSpPr>
            <p:cNvPr id="8" name="Freeform 8"/>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9" name="TextBox 9"/>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4187609" y="2901580"/>
            <a:ext cx="9912782" cy="1191259"/>
          </a:xfrm>
          <a:prstGeom prst="rect">
            <a:avLst/>
          </a:prstGeom>
        </p:spPr>
        <p:txBody>
          <a:bodyPr lIns="0" tIns="0" rIns="0" bIns="0" rtlCol="0" anchor="t">
            <a:spAutoFit/>
          </a:bodyPr>
          <a:lstStyle/>
          <a:p>
            <a:pPr algn="ctr">
              <a:lnSpc>
                <a:spcPts val="9129"/>
              </a:lnSpc>
            </a:pPr>
            <a:r>
              <a:rPr lang="en-US" sz="8299">
                <a:solidFill>
                  <a:srgbClr val="255C8C"/>
                </a:solidFill>
                <a:latin typeface="HK Grotesk Bold"/>
              </a:rPr>
              <a:t>Introduction</a:t>
            </a:r>
          </a:p>
        </p:txBody>
      </p:sp>
      <p:sp>
        <p:nvSpPr>
          <p:cNvPr id="11" name="Freeform 11"/>
          <p:cNvSpPr/>
          <p:nvPr/>
        </p:nvSpPr>
        <p:spPr>
          <a:xfrm>
            <a:off x="6946246" y="647765"/>
            <a:ext cx="4395509" cy="2341809"/>
          </a:xfrm>
          <a:custGeom>
            <a:avLst/>
            <a:gdLst/>
            <a:ahLst/>
            <a:cxnLst/>
            <a:rect l="l" t="t" r="r" b="b"/>
            <a:pathLst>
              <a:path w="4395509" h="2341809">
                <a:moveTo>
                  <a:pt x="0" y="0"/>
                </a:moveTo>
                <a:lnTo>
                  <a:pt x="4395508" y="0"/>
                </a:lnTo>
                <a:lnTo>
                  <a:pt x="4395508" y="2341809"/>
                </a:lnTo>
                <a:lnTo>
                  <a:pt x="0" y="2341809"/>
                </a:lnTo>
                <a:lnTo>
                  <a:pt x="0" y="0"/>
                </a:lnTo>
                <a:close/>
              </a:path>
            </a:pathLst>
          </a:custGeom>
          <a:blipFill>
            <a:blip r:embed="rId5"/>
            <a:stretch>
              <a:fillRect/>
            </a:stretch>
          </a:blipFill>
        </p:spPr>
      </p:sp>
      <p:sp>
        <p:nvSpPr>
          <p:cNvPr id="12" name="TextBox 12"/>
          <p:cNvSpPr txBox="1"/>
          <p:nvPr/>
        </p:nvSpPr>
        <p:spPr>
          <a:xfrm>
            <a:off x="2573826" y="4471297"/>
            <a:ext cx="13527023" cy="4056120"/>
          </a:xfrm>
          <a:prstGeom prst="rect">
            <a:avLst/>
          </a:prstGeom>
        </p:spPr>
        <p:txBody>
          <a:bodyPr lIns="0" tIns="0" rIns="0" bIns="0" rtlCol="0" anchor="t">
            <a:spAutoFit/>
          </a:bodyPr>
          <a:lstStyle/>
          <a:p>
            <a:pPr algn="just">
              <a:lnSpc>
                <a:spcPts val="3999"/>
              </a:lnSpc>
            </a:pPr>
            <a:r>
              <a:rPr lang="en-US" sz="3635">
                <a:solidFill>
                  <a:srgbClr val="000000"/>
                </a:solidFill>
                <a:latin typeface="HK Grotesk Medium"/>
              </a:rPr>
              <a:t>Workstream is a specialized Office Management System created to enhance the supervision of employees and visually represent their ongoing progress on specific tasks in an innovative manner. This approach simplifies workflow management for managers, enabling them to make informed decisions. The software aims to simplify project management by dividing extensive projects into smaller sections, more achievable segments and assigning them to different team members.</a:t>
            </a:r>
          </a:p>
        </p:txBody>
      </p:sp>
    </p:spTree>
  </p:cSld>
  <p:clrMapOvr>
    <a:masterClrMapping/>
  </p:clrMapOvr>
  <p:transition>
    <p:cover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574287"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6926382" y="2052076"/>
            <a:ext cx="2907618" cy="6111040"/>
            <a:chOff x="0" y="0"/>
            <a:chExt cx="3876824" cy="8148054"/>
          </a:xfrm>
        </p:grpSpPr>
        <p:pic>
          <p:nvPicPr>
            <p:cNvPr id="10" name="Picture 10"/>
            <p:cNvPicPr>
              <a:picLocks noChangeAspect="1"/>
            </p:cNvPicPr>
            <p:nvPr/>
          </p:nvPicPr>
          <p:blipFill>
            <a:blip r:embed="rId3"/>
            <a:srcRect l="21216" t="10907" r="25920"/>
            <a:stretch>
              <a:fillRect/>
            </a:stretch>
          </p:blipFill>
          <p:spPr>
            <a:xfrm>
              <a:off x="0" y="0"/>
              <a:ext cx="3876824" cy="8148054"/>
            </a:xfrm>
            <a:prstGeom prst="rect">
              <a:avLst/>
            </a:prstGeom>
          </p:spPr>
        </p:pic>
      </p:grpSp>
      <p:sp>
        <p:nvSpPr>
          <p:cNvPr id="11" name="TextBox 11"/>
          <p:cNvSpPr txBox="1"/>
          <p:nvPr/>
        </p:nvSpPr>
        <p:spPr>
          <a:xfrm>
            <a:off x="1856473" y="4139220"/>
            <a:ext cx="4242716" cy="2079626"/>
          </a:xfrm>
          <a:prstGeom prst="rect">
            <a:avLst/>
          </a:prstGeom>
        </p:spPr>
        <p:txBody>
          <a:bodyPr lIns="0" tIns="0" rIns="0" bIns="0" rtlCol="0" anchor="t">
            <a:spAutoFit/>
          </a:bodyPr>
          <a:lstStyle/>
          <a:p>
            <a:pPr algn="l">
              <a:lnSpc>
                <a:spcPts val="8000"/>
              </a:lnSpc>
            </a:pPr>
            <a:r>
              <a:rPr lang="en-US" sz="8000">
                <a:solidFill>
                  <a:srgbClr val="255C8C"/>
                </a:solidFill>
                <a:latin typeface="HK Grotesk Bold"/>
              </a:rPr>
              <a:t>Key Features</a:t>
            </a:r>
          </a:p>
        </p:txBody>
      </p:sp>
      <p:sp>
        <p:nvSpPr>
          <p:cNvPr id="12" name="TextBox 12"/>
          <p:cNvSpPr txBox="1"/>
          <p:nvPr/>
        </p:nvSpPr>
        <p:spPr>
          <a:xfrm>
            <a:off x="10472252" y="2851019"/>
            <a:ext cx="7815747" cy="4587815"/>
          </a:xfrm>
          <a:prstGeom prst="rect">
            <a:avLst/>
          </a:prstGeom>
        </p:spPr>
        <p:txBody>
          <a:bodyPr wrap="square" lIns="0" tIns="0" rIns="0" bIns="0" rtlCol="0" anchor="t">
            <a:spAutoFit/>
          </a:bodyPr>
          <a:lstStyle/>
          <a:p>
            <a:pPr marL="800007" lvl="1" indent="-400003" algn="l">
              <a:lnSpc>
                <a:spcPts val="6225"/>
              </a:lnSpc>
              <a:buFont typeface="Arial"/>
              <a:buChar char="•"/>
            </a:pPr>
            <a:r>
              <a:rPr lang="en-US" sz="3705" spc="200" dirty="0">
                <a:solidFill>
                  <a:srgbClr val="255C8C"/>
                </a:solidFill>
                <a:latin typeface="HK Grotesk Medium"/>
              </a:rPr>
              <a:t> Task &amp; Project Management.</a:t>
            </a:r>
          </a:p>
          <a:p>
            <a:pPr marL="800007" lvl="1" indent="-400003" algn="l">
              <a:lnSpc>
                <a:spcPts val="6225"/>
              </a:lnSpc>
              <a:buFont typeface="Arial"/>
              <a:buChar char="•"/>
            </a:pPr>
            <a:r>
              <a:rPr lang="en-US" sz="3705" spc="200" dirty="0">
                <a:solidFill>
                  <a:srgbClr val="255C8C"/>
                </a:solidFill>
                <a:latin typeface="HK Grotesk Medium"/>
              </a:rPr>
              <a:t> Chat Section.</a:t>
            </a:r>
          </a:p>
          <a:p>
            <a:pPr marL="800007" lvl="1" indent="-400003" algn="l">
              <a:lnSpc>
                <a:spcPts val="6225"/>
              </a:lnSpc>
              <a:buFont typeface="Arial"/>
              <a:buChar char="•"/>
            </a:pPr>
            <a:r>
              <a:rPr lang="en-US" sz="3705" spc="200" dirty="0">
                <a:solidFill>
                  <a:srgbClr val="255C8C"/>
                </a:solidFill>
                <a:latin typeface="HK Grotesk Medium"/>
              </a:rPr>
              <a:t> Employee’s Performance.</a:t>
            </a:r>
          </a:p>
          <a:p>
            <a:pPr marL="800007" lvl="1" indent="-400003" algn="l">
              <a:lnSpc>
                <a:spcPts val="6225"/>
              </a:lnSpc>
              <a:buFont typeface="Arial"/>
              <a:buChar char="•"/>
            </a:pPr>
            <a:r>
              <a:rPr lang="en-US" sz="3705" spc="200" dirty="0">
                <a:solidFill>
                  <a:srgbClr val="255C8C"/>
                </a:solidFill>
                <a:latin typeface="HK Grotesk Medium"/>
              </a:rPr>
              <a:t> Document Management.</a:t>
            </a:r>
          </a:p>
          <a:p>
            <a:pPr marL="800007" lvl="1" indent="-400003" algn="l">
              <a:lnSpc>
                <a:spcPts val="6225"/>
              </a:lnSpc>
              <a:buFont typeface="Arial"/>
              <a:buChar char="•"/>
            </a:pPr>
            <a:r>
              <a:rPr lang="en-US" sz="3705" spc="200" dirty="0">
                <a:solidFill>
                  <a:srgbClr val="255C8C"/>
                </a:solidFill>
                <a:latin typeface="HK Grotesk Medium"/>
              </a:rPr>
              <a:t> Calendar &amp; Scheduling.</a:t>
            </a:r>
          </a:p>
          <a:p>
            <a:pPr algn="l">
              <a:lnSpc>
                <a:spcPts val="4668"/>
              </a:lnSpc>
            </a:pPr>
            <a:endParaRPr lang="en-US" sz="3705" spc="200" dirty="0">
              <a:solidFill>
                <a:srgbClr val="255C8C"/>
              </a:solidFill>
              <a:latin typeface="HK Grotesk Medium"/>
            </a:endParaRPr>
          </a:p>
        </p:txBody>
      </p:sp>
      <p:sp>
        <p:nvSpPr>
          <p:cNvPr id="13" name="Freeform 1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4"/>
            <a:stretch>
              <a:fillRect/>
            </a:stretch>
          </a:blipFill>
        </p:spPr>
      </p:sp>
    </p:spTree>
  </p:cSld>
  <p:clrMapOvr>
    <a:masterClrMapping/>
  </p:clrMapOvr>
  <p:transition>
    <p:cover dir="l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94922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2574287"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0" y="1535720"/>
            <a:ext cx="9263305" cy="8751280"/>
            <a:chOff x="0" y="0"/>
            <a:chExt cx="12351073" cy="11668373"/>
          </a:xfrm>
        </p:grpSpPr>
        <p:pic>
          <p:nvPicPr>
            <p:cNvPr id="10" name="Picture 10"/>
            <p:cNvPicPr>
              <a:picLocks noChangeAspect="1"/>
            </p:cNvPicPr>
            <p:nvPr/>
          </p:nvPicPr>
          <p:blipFill>
            <a:blip r:embed="rId3"/>
            <a:srcRect l="24838" r="24838"/>
            <a:stretch>
              <a:fillRect/>
            </a:stretch>
          </p:blipFill>
          <p:spPr>
            <a:xfrm>
              <a:off x="0" y="0"/>
              <a:ext cx="12351073" cy="11668373"/>
            </a:xfrm>
            <a:prstGeom prst="rect">
              <a:avLst/>
            </a:prstGeom>
          </p:spPr>
        </p:pic>
      </p:grpSp>
      <p:sp>
        <p:nvSpPr>
          <p:cNvPr id="11" name="TextBox 11"/>
          <p:cNvSpPr txBox="1"/>
          <p:nvPr/>
        </p:nvSpPr>
        <p:spPr>
          <a:xfrm>
            <a:off x="9988422" y="1840025"/>
            <a:ext cx="6339129" cy="1069976"/>
          </a:xfrm>
          <a:prstGeom prst="rect">
            <a:avLst/>
          </a:prstGeom>
        </p:spPr>
        <p:txBody>
          <a:bodyPr lIns="0" tIns="0" rIns="0" bIns="0" rtlCol="0" anchor="t">
            <a:spAutoFit/>
          </a:bodyPr>
          <a:lstStyle/>
          <a:p>
            <a:pPr algn="l">
              <a:lnSpc>
                <a:spcPts val="8000"/>
              </a:lnSpc>
            </a:pPr>
            <a:r>
              <a:rPr lang="en-US" sz="8000">
                <a:solidFill>
                  <a:srgbClr val="255C8C"/>
                </a:solidFill>
                <a:latin typeface="HK Grotesk Bold"/>
              </a:rPr>
              <a:t>Admin Portal</a:t>
            </a:r>
          </a:p>
        </p:txBody>
      </p:sp>
      <p:sp>
        <p:nvSpPr>
          <p:cNvPr id="12" name="Freeform 12"/>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4"/>
            <a:stretch>
              <a:fillRect/>
            </a:stretch>
          </a:blipFill>
        </p:spPr>
      </p:sp>
      <p:sp>
        <p:nvSpPr>
          <p:cNvPr id="13" name="TextBox 13"/>
          <p:cNvSpPr txBox="1"/>
          <p:nvPr/>
        </p:nvSpPr>
        <p:spPr>
          <a:xfrm>
            <a:off x="9988422" y="3431229"/>
            <a:ext cx="7677687" cy="3899513"/>
          </a:xfrm>
          <a:prstGeom prst="rect">
            <a:avLst/>
          </a:prstGeom>
        </p:spPr>
        <p:txBody>
          <a:bodyPr lIns="0" tIns="0" rIns="0" bIns="0" rtlCol="0" anchor="t">
            <a:spAutoFit/>
          </a:bodyPr>
          <a:lstStyle/>
          <a:p>
            <a:pPr algn="just">
              <a:lnSpc>
                <a:spcPts val="5220"/>
              </a:lnSpc>
            </a:pPr>
            <a:r>
              <a:rPr lang="en-US" sz="3000">
                <a:solidFill>
                  <a:srgbClr val="000000"/>
                </a:solidFill>
                <a:latin typeface="HK Grotesk"/>
              </a:rPr>
              <a:t>The admin portal is the main control center for administrators to oversee office operations efficiently. It allows defining roles, settings permissions, managing inventory, equipment, maintenance schedules, and storing important documents centrally.</a:t>
            </a:r>
          </a:p>
        </p:txBody>
      </p:sp>
    </p:spTree>
  </p:cSld>
  <p:clrMapOvr>
    <a:masterClrMapping/>
  </p:clrMapOvr>
  <p:transition>
    <p:cover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3732" y="709841"/>
            <a:ext cx="11821035" cy="8943517"/>
          </a:xfrm>
          <a:custGeom>
            <a:avLst/>
            <a:gdLst/>
            <a:ahLst/>
            <a:cxnLst/>
            <a:rect l="l" t="t" r="r" b="b"/>
            <a:pathLst>
              <a:path w="11821035" h="8943517">
                <a:moveTo>
                  <a:pt x="0" y="0"/>
                </a:moveTo>
                <a:lnTo>
                  <a:pt x="11821035" y="0"/>
                </a:lnTo>
                <a:lnTo>
                  <a:pt x="11821035" y="8943518"/>
                </a:lnTo>
                <a:lnTo>
                  <a:pt x="0" y="8943518"/>
                </a:lnTo>
                <a:lnTo>
                  <a:pt x="0" y="0"/>
                </a:lnTo>
                <a:close/>
              </a:path>
            </a:pathLst>
          </a:custGeom>
          <a:blipFill>
            <a:blip r:embed="rId2"/>
            <a:stretch>
              <a:fillRect l="-3284" b="-2386"/>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943367" y="0"/>
            <a:ext cx="6662939" cy="762000"/>
            <a:chOff x="0" y="0"/>
            <a:chExt cx="1754848" cy="200691"/>
          </a:xfrm>
        </p:grpSpPr>
        <p:sp>
          <p:nvSpPr>
            <p:cNvPr id="5" name="Freeform 5"/>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6" name="TextBox 6"/>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rot="-10800000">
            <a:off x="12612387" y="9510484"/>
            <a:ext cx="6662939" cy="762000"/>
            <a:chOff x="0" y="0"/>
            <a:chExt cx="1754848" cy="200691"/>
          </a:xfrm>
        </p:grpSpPr>
        <p:sp>
          <p:nvSpPr>
            <p:cNvPr id="8" name="Freeform 8"/>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9" name="TextBox 9"/>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spTree>
  </p:cSld>
  <p:clrMapOvr>
    <a:masterClrMapping/>
  </p:clrMapOvr>
  <p:transition>
    <p:cover dir="l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304857" y="379140"/>
            <a:ext cx="4957483" cy="2039510"/>
            <a:chOff x="0" y="0"/>
            <a:chExt cx="6609977" cy="2719347"/>
          </a:xfrm>
        </p:grpSpPr>
        <p:sp>
          <p:nvSpPr>
            <p:cNvPr id="5" name="TextBox 5"/>
            <p:cNvSpPr txBox="1"/>
            <p:nvPr/>
          </p:nvSpPr>
          <p:spPr>
            <a:xfrm>
              <a:off x="27" y="-85725"/>
              <a:ext cx="6609950" cy="955742"/>
            </a:xfrm>
            <a:prstGeom prst="rect">
              <a:avLst/>
            </a:prstGeom>
          </p:spPr>
          <p:txBody>
            <a:bodyPr lIns="0" tIns="0" rIns="0" bIns="0" rtlCol="0" anchor="t">
              <a:spAutoFit/>
            </a:bodyPr>
            <a:lstStyle/>
            <a:p>
              <a:pPr algn="l">
                <a:lnSpc>
                  <a:spcPts val="6018"/>
                </a:lnSpc>
                <a:spcBef>
                  <a:spcPct val="0"/>
                </a:spcBef>
              </a:pPr>
              <a:r>
                <a:rPr lang="en-US" sz="4298">
                  <a:solidFill>
                    <a:srgbClr val="094886"/>
                  </a:solidFill>
                  <a:latin typeface="League Spartan"/>
                </a:rPr>
                <a:t>DASHBOARD</a:t>
              </a:r>
            </a:p>
          </p:txBody>
        </p:sp>
        <p:sp>
          <p:nvSpPr>
            <p:cNvPr id="6" name="AutoShape 6"/>
            <p:cNvSpPr/>
            <p:nvPr/>
          </p:nvSpPr>
          <p:spPr>
            <a:xfrm>
              <a:off x="1455" y="895417"/>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438932"/>
              <a:ext cx="6359354" cy="1280415"/>
            </a:xfrm>
            <a:prstGeom prst="rect">
              <a:avLst/>
            </a:prstGeom>
          </p:spPr>
          <p:txBody>
            <a:bodyPr lIns="0" tIns="0" rIns="0" bIns="0" rtlCol="0" anchor="t">
              <a:spAutoFit/>
            </a:bodyPr>
            <a:lstStyle/>
            <a:p>
              <a:pPr algn="l">
                <a:lnSpc>
                  <a:spcPts val="2588"/>
                </a:lnSpc>
                <a:spcBef>
                  <a:spcPct val="0"/>
                </a:spcBef>
              </a:pPr>
              <a:r>
                <a:rPr lang="en-US" sz="1848">
                  <a:solidFill>
                    <a:srgbClr val="000000"/>
                  </a:solidFill>
                  <a:latin typeface="Poppins Bold"/>
                </a:rPr>
                <a:t>The admin can view the overall department, staff, leave requests, and newly hired employees.</a:t>
              </a:r>
            </a:p>
          </p:txBody>
        </p:sp>
      </p:grpSp>
      <p:grpSp>
        <p:nvGrpSpPr>
          <p:cNvPr id="8" name="Group 8"/>
          <p:cNvGrpSpPr/>
          <p:nvPr/>
        </p:nvGrpSpPr>
        <p:grpSpPr>
          <a:xfrm>
            <a:off x="8766310" y="4184070"/>
            <a:ext cx="4957483" cy="1918860"/>
            <a:chOff x="0" y="0"/>
            <a:chExt cx="6609977" cy="2558480"/>
          </a:xfrm>
        </p:grpSpPr>
        <p:sp>
          <p:nvSpPr>
            <p:cNvPr id="9" name="TextBox 9"/>
            <p:cNvSpPr txBox="1"/>
            <p:nvPr/>
          </p:nvSpPr>
          <p:spPr>
            <a:xfrm>
              <a:off x="27" y="-66675"/>
              <a:ext cx="6609950" cy="827024"/>
            </a:xfrm>
            <a:prstGeom prst="rect">
              <a:avLst/>
            </a:prstGeom>
          </p:spPr>
          <p:txBody>
            <a:bodyPr lIns="0" tIns="0" rIns="0" bIns="0" rtlCol="0" anchor="t">
              <a:spAutoFit/>
            </a:bodyPr>
            <a:lstStyle/>
            <a:p>
              <a:pPr algn="l">
                <a:lnSpc>
                  <a:spcPts val="5318"/>
                </a:lnSpc>
                <a:spcBef>
                  <a:spcPct val="0"/>
                </a:spcBef>
              </a:pPr>
              <a:r>
                <a:rPr lang="en-US" sz="3798">
                  <a:solidFill>
                    <a:srgbClr val="094886"/>
                  </a:solidFill>
                  <a:latin typeface="League Spartan"/>
                </a:rPr>
                <a:t>STAFF</a:t>
              </a:r>
            </a:p>
          </p:txBody>
        </p:sp>
        <p:sp>
          <p:nvSpPr>
            <p:cNvPr id="10" name="AutoShape 10"/>
            <p:cNvSpPr/>
            <p:nvPr/>
          </p:nvSpPr>
          <p:spPr>
            <a:xfrm>
              <a:off x="1455" y="807363"/>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50879"/>
              <a:ext cx="6359354" cy="1207601"/>
            </a:xfrm>
            <a:prstGeom prst="rect">
              <a:avLst/>
            </a:prstGeom>
          </p:spPr>
          <p:txBody>
            <a:bodyPr lIns="0" tIns="0" rIns="0" bIns="0" rtlCol="0" anchor="t">
              <a:spAutoFit/>
            </a:bodyPr>
            <a:lstStyle/>
            <a:p>
              <a:pPr algn="l">
                <a:lnSpc>
                  <a:spcPts val="2448"/>
                </a:lnSpc>
                <a:spcBef>
                  <a:spcPct val="0"/>
                </a:spcBef>
              </a:pPr>
              <a:r>
                <a:rPr lang="en-US" sz="1748">
                  <a:solidFill>
                    <a:srgbClr val="000000"/>
                  </a:solidFill>
                  <a:latin typeface="Poppins Bold"/>
                </a:rPr>
                <a:t>Admins can add new employees and oversee their accounts by editing or deleting them as needed.</a:t>
              </a:r>
            </a:p>
          </p:txBody>
        </p:sp>
      </p:grpSp>
      <p:grpSp>
        <p:nvGrpSpPr>
          <p:cNvPr id="12" name="Group 12"/>
          <p:cNvGrpSpPr/>
          <p:nvPr/>
        </p:nvGrpSpPr>
        <p:grpSpPr>
          <a:xfrm>
            <a:off x="1304857" y="7331995"/>
            <a:ext cx="4957483" cy="2223660"/>
            <a:chOff x="0" y="0"/>
            <a:chExt cx="6609977" cy="2964880"/>
          </a:xfrm>
        </p:grpSpPr>
        <p:sp>
          <p:nvSpPr>
            <p:cNvPr id="13" name="TextBox 13"/>
            <p:cNvSpPr txBox="1"/>
            <p:nvPr/>
          </p:nvSpPr>
          <p:spPr>
            <a:xfrm>
              <a:off x="27" y="-66675"/>
              <a:ext cx="6609950" cy="827024"/>
            </a:xfrm>
            <a:prstGeom prst="rect">
              <a:avLst/>
            </a:prstGeom>
          </p:spPr>
          <p:txBody>
            <a:bodyPr lIns="0" tIns="0" rIns="0" bIns="0" rtlCol="0" anchor="t">
              <a:spAutoFit/>
            </a:bodyPr>
            <a:lstStyle/>
            <a:p>
              <a:pPr algn="l">
                <a:lnSpc>
                  <a:spcPts val="5318"/>
                </a:lnSpc>
                <a:spcBef>
                  <a:spcPct val="0"/>
                </a:spcBef>
              </a:pPr>
              <a:r>
                <a:rPr lang="en-US" sz="3798">
                  <a:solidFill>
                    <a:srgbClr val="094886"/>
                  </a:solidFill>
                  <a:latin typeface="League Spartan"/>
                </a:rPr>
                <a:t>TASK</a:t>
              </a:r>
            </a:p>
          </p:txBody>
        </p:sp>
        <p:sp>
          <p:nvSpPr>
            <p:cNvPr id="14" name="AutoShape 14"/>
            <p:cNvSpPr/>
            <p:nvPr/>
          </p:nvSpPr>
          <p:spPr>
            <a:xfrm>
              <a:off x="1455" y="807363"/>
              <a:ext cx="3491653" cy="0"/>
            </a:xfrm>
            <a:prstGeom prst="line">
              <a:avLst/>
            </a:prstGeom>
            <a:ln w="50800" cap="flat">
              <a:solidFill>
                <a:srgbClr val="000000"/>
              </a:solidFill>
              <a:prstDash val="solid"/>
              <a:headEnd type="none" w="sm" len="sm"/>
              <a:tailEnd type="none" w="sm" len="sm"/>
            </a:ln>
          </p:spPr>
        </p:sp>
        <p:sp>
          <p:nvSpPr>
            <p:cNvPr id="15" name="TextBox 15"/>
            <p:cNvSpPr txBox="1"/>
            <p:nvPr/>
          </p:nvSpPr>
          <p:spPr>
            <a:xfrm>
              <a:off x="0" y="1350879"/>
              <a:ext cx="6359354" cy="1614001"/>
            </a:xfrm>
            <a:prstGeom prst="rect">
              <a:avLst/>
            </a:prstGeom>
          </p:spPr>
          <p:txBody>
            <a:bodyPr lIns="0" tIns="0" rIns="0" bIns="0" rtlCol="0" anchor="t">
              <a:spAutoFit/>
            </a:bodyPr>
            <a:lstStyle/>
            <a:p>
              <a:pPr algn="l">
                <a:lnSpc>
                  <a:spcPts val="2448"/>
                </a:lnSpc>
                <a:spcBef>
                  <a:spcPct val="0"/>
                </a:spcBef>
              </a:pPr>
              <a:r>
                <a:rPr lang="en-US" sz="1748">
                  <a:solidFill>
                    <a:srgbClr val="000000"/>
                  </a:solidFill>
                  <a:latin typeface="Poppins Bold"/>
                </a:rPr>
                <a:t>The administrator has the ability to assign tasks to departments and download completed tasks once they have been uploaded by employees.</a:t>
              </a:r>
            </a:p>
          </p:txBody>
        </p:sp>
      </p:grpSp>
      <p:sp>
        <p:nvSpPr>
          <p:cNvPr id="16" name="Freeform 16"/>
          <p:cNvSpPr/>
          <p:nvPr/>
        </p:nvSpPr>
        <p:spPr>
          <a:xfrm>
            <a:off x="9229657" y="6400469"/>
            <a:ext cx="7353883" cy="3561467"/>
          </a:xfrm>
          <a:custGeom>
            <a:avLst/>
            <a:gdLst/>
            <a:ahLst/>
            <a:cxnLst/>
            <a:rect l="l" t="t" r="r" b="b"/>
            <a:pathLst>
              <a:path w="7353883" h="3561467">
                <a:moveTo>
                  <a:pt x="0" y="0"/>
                </a:moveTo>
                <a:lnTo>
                  <a:pt x="7353883" y="0"/>
                </a:lnTo>
                <a:lnTo>
                  <a:pt x="7353883" y="3561468"/>
                </a:lnTo>
                <a:lnTo>
                  <a:pt x="0" y="3561468"/>
                </a:lnTo>
                <a:lnTo>
                  <a:pt x="0" y="0"/>
                </a:lnTo>
                <a:close/>
              </a:path>
            </a:pathLst>
          </a:custGeom>
          <a:blipFill>
            <a:blip r:embed="rId4"/>
            <a:stretch>
              <a:fillRect t="-10032" b="-6115"/>
            </a:stretch>
          </a:blipFill>
          <a:ln w="5715" cap="sq">
            <a:solidFill>
              <a:srgbClr val="000000"/>
            </a:solidFill>
            <a:prstDash val="solid"/>
            <a:miter/>
          </a:ln>
        </p:spPr>
      </p:sp>
      <p:sp>
        <p:nvSpPr>
          <p:cNvPr id="17" name="Freeform 17"/>
          <p:cNvSpPr/>
          <p:nvPr/>
        </p:nvSpPr>
        <p:spPr>
          <a:xfrm>
            <a:off x="298105" y="3280262"/>
            <a:ext cx="7426022" cy="3596404"/>
          </a:xfrm>
          <a:custGeom>
            <a:avLst/>
            <a:gdLst/>
            <a:ahLst/>
            <a:cxnLst/>
            <a:rect l="l" t="t" r="r" b="b"/>
            <a:pathLst>
              <a:path w="7426022" h="3596404">
                <a:moveTo>
                  <a:pt x="0" y="0"/>
                </a:moveTo>
                <a:lnTo>
                  <a:pt x="7426022" y="0"/>
                </a:lnTo>
                <a:lnTo>
                  <a:pt x="7426022" y="3596404"/>
                </a:lnTo>
                <a:lnTo>
                  <a:pt x="0" y="3596404"/>
                </a:lnTo>
                <a:lnTo>
                  <a:pt x="0" y="0"/>
                </a:lnTo>
                <a:close/>
              </a:path>
            </a:pathLst>
          </a:custGeom>
          <a:blipFill>
            <a:blip r:embed="rId5"/>
            <a:stretch>
              <a:fillRect t="-10032" b="-6115"/>
            </a:stretch>
          </a:blipFill>
          <a:ln w="5715" cap="sq">
            <a:solidFill>
              <a:srgbClr val="000000"/>
            </a:solidFill>
            <a:prstDash val="solid"/>
            <a:miter/>
          </a:ln>
        </p:spPr>
      </p:sp>
      <p:sp>
        <p:nvSpPr>
          <p:cNvPr id="18" name="Freeform 18"/>
          <p:cNvSpPr/>
          <p:nvPr/>
        </p:nvSpPr>
        <p:spPr>
          <a:xfrm>
            <a:off x="8056743" y="182701"/>
            <a:ext cx="7111292" cy="3394628"/>
          </a:xfrm>
          <a:custGeom>
            <a:avLst/>
            <a:gdLst/>
            <a:ahLst/>
            <a:cxnLst/>
            <a:rect l="l" t="t" r="r" b="b"/>
            <a:pathLst>
              <a:path w="7111292" h="3394628">
                <a:moveTo>
                  <a:pt x="0" y="0"/>
                </a:moveTo>
                <a:lnTo>
                  <a:pt x="7111292" y="0"/>
                </a:lnTo>
                <a:lnTo>
                  <a:pt x="7111292" y="3394627"/>
                </a:lnTo>
                <a:lnTo>
                  <a:pt x="0" y="3394627"/>
                </a:lnTo>
                <a:lnTo>
                  <a:pt x="0" y="0"/>
                </a:lnTo>
                <a:close/>
              </a:path>
            </a:pathLst>
          </a:custGeom>
          <a:blipFill>
            <a:blip r:embed="rId6"/>
            <a:stretch>
              <a:fillRect t="-11632" b="-6203"/>
            </a:stretch>
          </a:blipFill>
          <a:ln w="5715" cap="sq">
            <a:solidFill>
              <a:srgbClr val="000000"/>
            </a:solidFill>
            <a:prstDash val="solid"/>
            <a:miter/>
          </a:ln>
        </p:spPr>
      </p:sp>
    </p:spTree>
  </p:cSld>
  <p:clrMapOvr>
    <a:masterClrMapping/>
  </p:clrMapOvr>
  <p:transition>
    <p:cover dir="l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sp>
        <p:nvSpPr>
          <p:cNvPr id="3" name="Freeform 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3"/>
            <a:stretch>
              <a:fillRect/>
            </a:stretch>
          </a:blipFill>
        </p:spPr>
      </p:sp>
      <p:grpSp>
        <p:nvGrpSpPr>
          <p:cNvPr id="4" name="Group 4"/>
          <p:cNvGrpSpPr/>
          <p:nvPr/>
        </p:nvGrpSpPr>
        <p:grpSpPr>
          <a:xfrm>
            <a:off x="10667236" y="1398895"/>
            <a:ext cx="4957483" cy="2404000"/>
            <a:chOff x="0" y="0"/>
            <a:chExt cx="6609977" cy="3205333"/>
          </a:xfrm>
        </p:grpSpPr>
        <p:sp>
          <p:nvSpPr>
            <p:cNvPr id="5" name="TextBox 5"/>
            <p:cNvSpPr txBox="1"/>
            <p:nvPr/>
          </p:nvSpPr>
          <p:spPr>
            <a:xfrm>
              <a:off x="27" y="-76200"/>
              <a:ext cx="6609950" cy="880576"/>
            </a:xfrm>
            <a:prstGeom prst="rect">
              <a:avLst/>
            </a:prstGeom>
          </p:spPr>
          <p:txBody>
            <a:bodyPr lIns="0" tIns="0" rIns="0" bIns="0" rtlCol="0" anchor="t">
              <a:spAutoFit/>
            </a:bodyPr>
            <a:lstStyle/>
            <a:p>
              <a:pPr algn="l">
                <a:lnSpc>
                  <a:spcPts val="5598"/>
                </a:lnSpc>
                <a:spcBef>
                  <a:spcPct val="0"/>
                </a:spcBef>
              </a:pPr>
              <a:r>
                <a:rPr lang="en-US" sz="3998">
                  <a:solidFill>
                    <a:srgbClr val="094886"/>
                  </a:solidFill>
                  <a:latin typeface="League Spartan"/>
                </a:rPr>
                <a:t>SALARY</a:t>
              </a:r>
            </a:p>
          </p:txBody>
        </p:sp>
        <p:sp>
          <p:nvSpPr>
            <p:cNvPr id="6" name="AutoShape 6"/>
            <p:cNvSpPr/>
            <p:nvPr/>
          </p:nvSpPr>
          <p:spPr>
            <a:xfrm>
              <a:off x="1455" y="851390"/>
              <a:ext cx="3491653" cy="0"/>
            </a:xfrm>
            <a:prstGeom prst="line">
              <a:avLst/>
            </a:prstGeom>
            <a:ln w="50800" cap="flat">
              <a:solidFill>
                <a:srgbClr val="000000"/>
              </a:solidFill>
              <a:prstDash val="solid"/>
              <a:headEnd type="none" w="sm" len="sm"/>
              <a:tailEnd type="none" w="sm" len="sm"/>
            </a:ln>
          </p:spPr>
        </p:sp>
        <p:sp>
          <p:nvSpPr>
            <p:cNvPr id="7" name="TextBox 7"/>
            <p:cNvSpPr txBox="1"/>
            <p:nvPr/>
          </p:nvSpPr>
          <p:spPr>
            <a:xfrm>
              <a:off x="0" y="1385380"/>
              <a:ext cx="6359354" cy="1819953"/>
            </a:xfrm>
            <a:prstGeom prst="rect">
              <a:avLst/>
            </a:prstGeom>
          </p:spPr>
          <p:txBody>
            <a:bodyPr lIns="0" tIns="0" rIns="0" bIns="0" rtlCol="0" anchor="t">
              <a:spAutoFit/>
            </a:bodyPr>
            <a:lstStyle/>
            <a:p>
              <a:pPr algn="l">
                <a:lnSpc>
                  <a:spcPts val="2728"/>
                </a:lnSpc>
                <a:spcBef>
                  <a:spcPct val="0"/>
                </a:spcBef>
              </a:pPr>
              <a:r>
                <a:rPr lang="en-US" sz="1948">
                  <a:solidFill>
                    <a:srgbClr val="000000"/>
                  </a:solidFill>
                  <a:latin typeface="Poppins Bold"/>
                </a:rPr>
                <a:t>Admins have the ability to generate salary payslips for employees and view comprehensive statistics presented graphically.</a:t>
              </a:r>
            </a:p>
          </p:txBody>
        </p:sp>
      </p:grpSp>
      <p:grpSp>
        <p:nvGrpSpPr>
          <p:cNvPr id="8" name="Group 8"/>
          <p:cNvGrpSpPr/>
          <p:nvPr/>
        </p:nvGrpSpPr>
        <p:grpSpPr>
          <a:xfrm>
            <a:off x="1264301" y="6332576"/>
            <a:ext cx="4957483" cy="2061100"/>
            <a:chOff x="0" y="0"/>
            <a:chExt cx="6609977" cy="2748133"/>
          </a:xfrm>
        </p:grpSpPr>
        <p:sp>
          <p:nvSpPr>
            <p:cNvPr id="9" name="TextBox 9"/>
            <p:cNvSpPr txBox="1"/>
            <p:nvPr/>
          </p:nvSpPr>
          <p:spPr>
            <a:xfrm>
              <a:off x="27" y="-76200"/>
              <a:ext cx="6609950" cy="880576"/>
            </a:xfrm>
            <a:prstGeom prst="rect">
              <a:avLst/>
            </a:prstGeom>
          </p:spPr>
          <p:txBody>
            <a:bodyPr lIns="0" tIns="0" rIns="0" bIns="0" rtlCol="0" anchor="t">
              <a:spAutoFit/>
            </a:bodyPr>
            <a:lstStyle/>
            <a:p>
              <a:pPr algn="l">
                <a:lnSpc>
                  <a:spcPts val="5598"/>
                </a:lnSpc>
                <a:spcBef>
                  <a:spcPct val="0"/>
                </a:spcBef>
              </a:pPr>
              <a:r>
                <a:rPr lang="en-US" sz="3998">
                  <a:solidFill>
                    <a:srgbClr val="094886"/>
                  </a:solidFill>
                  <a:latin typeface="League Spartan"/>
                </a:rPr>
                <a:t>CALENDER</a:t>
              </a:r>
            </a:p>
          </p:txBody>
        </p:sp>
        <p:sp>
          <p:nvSpPr>
            <p:cNvPr id="10" name="AutoShape 10"/>
            <p:cNvSpPr/>
            <p:nvPr/>
          </p:nvSpPr>
          <p:spPr>
            <a:xfrm>
              <a:off x="1455" y="851390"/>
              <a:ext cx="3491653" cy="0"/>
            </a:xfrm>
            <a:prstGeom prst="line">
              <a:avLst/>
            </a:prstGeom>
            <a:ln w="50800" cap="flat">
              <a:solidFill>
                <a:srgbClr val="000000"/>
              </a:solidFill>
              <a:prstDash val="solid"/>
              <a:headEnd type="none" w="sm" len="sm"/>
              <a:tailEnd type="none" w="sm" len="sm"/>
            </a:ln>
          </p:spPr>
        </p:sp>
        <p:sp>
          <p:nvSpPr>
            <p:cNvPr id="11" name="TextBox 11"/>
            <p:cNvSpPr txBox="1"/>
            <p:nvPr/>
          </p:nvSpPr>
          <p:spPr>
            <a:xfrm>
              <a:off x="0" y="1385380"/>
              <a:ext cx="6359354" cy="1819953"/>
            </a:xfrm>
            <a:prstGeom prst="rect">
              <a:avLst/>
            </a:prstGeom>
          </p:spPr>
          <p:txBody>
            <a:bodyPr lIns="0" tIns="0" rIns="0" bIns="0" rtlCol="0" anchor="t">
              <a:spAutoFit/>
            </a:bodyPr>
            <a:lstStyle/>
            <a:p>
              <a:pPr algn="l">
                <a:lnSpc>
                  <a:spcPts val="2728"/>
                </a:lnSpc>
                <a:spcBef>
                  <a:spcPct val="0"/>
                </a:spcBef>
              </a:pPr>
              <a:r>
                <a:rPr lang="en-US" sz="1948">
                  <a:solidFill>
                    <a:srgbClr val="000000"/>
                  </a:solidFill>
                  <a:latin typeface="Poppins Bold"/>
                </a:rPr>
                <a:t>Admins have the ability to establish custom holidays and schedule upcoming meetings for both departments and employees.</a:t>
              </a:r>
            </a:p>
          </p:txBody>
        </p:sp>
      </p:grpSp>
      <p:sp>
        <p:nvSpPr>
          <p:cNvPr id="12" name="Freeform 12"/>
          <p:cNvSpPr/>
          <p:nvPr/>
        </p:nvSpPr>
        <p:spPr>
          <a:xfrm>
            <a:off x="9035964" y="5332830"/>
            <a:ext cx="8506398" cy="4060592"/>
          </a:xfrm>
          <a:custGeom>
            <a:avLst/>
            <a:gdLst/>
            <a:ahLst/>
            <a:cxnLst/>
            <a:rect l="l" t="t" r="r" b="b"/>
            <a:pathLst>
              <a:path w="8506398" h="4060592">
                <a:moveTo>
                  <a:pt x="0" y="0"/>
                </a:moveTo>
                <a:lnTo>
                  <a:pt x="8506397" y="0"/>
                </a:lnTo>
                <a:lnTo>
                  <a:pt x="8506397" y="4060592"/>
                </a:lnTo>
                <a:lnTo>
                  <a:pt x="0" y="4060592"/>
                </a:lnTo>
                <a:lnTo>
                  <a:pt x="0" y="0"/>
                </a:lnTo>
                <a:close/>
              </a:path>
            </a:pathLst>
          </a:custGeom>
          <a:blipFill>
            <a:blip r:embed="rId4"/>
            <a:stretch>
              <a:fillRect t="-11632" b="-6203"/>
            </a:stretch>
          </a:blipFill>
          <a:ln w="5715" cap="sq">
            <a:solidFill>
              <a:srgbClr val="000000"/>
            </a:solidFill>
            <a:prstDash val="solid"/>
            <a:miter/>
          </a:ln>
        </p:spPr>
      </p:sp>
      <p:sp>
        <p:nvSpPr>
          <p:cNvPr id="13" name="Freeform 13"/>
          <p:cNvSpPr/>
          <p:nvPr/>
        </p:nvSpPr>
        <p:spPr>
          <a:xfrm>
            <a:off x="360690" y="806355"/>
            <a:ext cx="8981266" cy="4337145"/>
          </a:xfrm>
          <a:custGeom>
            <a:avLst/>
            <a:gdLst/>
            <a:ahLst/>
            <a:cxnLst/>
            <a:rect l="l" t="t" r="r" b="b"/>
            <a:pathLst>
              <a:path w="8981266" h="4337145">
                <a:moveTo>
                  <a:pt x="0" y="0"/>
                </a:moveTo>
                <a:lnTo>
                  <a:pt x="8981266" y="0"/>
                </a:lnTo>
                <a:lnTo>
                  <a:pt x="8981266" y="4337145"/>
                </a:lnTo>
                <a:lnTo>
                  <a:pt x="0" y="4337145"/>
                </a:lnTo>
                <a:lnTo>
                  <a:pt x="0" y="0"/>
                </a:lnTo>
                <a:close/>
              </a:path>
            </a:pathLst>
          </a:custGeom>
          <a:blipFill>
            <a:blip r:embed="rId5"/>
            <a:stretch>
              <a:fillRect t="-10732" b="-5749"/>
            </a:stretch>
          </a:blipFill>
          <a:ln w="5715" cap="sq">
            <a:solidFill>
              <a:srgbClr val="000000"/>
            </a:solidFill>
            <a:prstDash val="solid"/>
            <a:miter/>
          </a:ln>
        </p:spPr>
      </p:sp>
    </p:spTree>
  </p:cSld>
  <p:clrMapOvr>
    <a:masterClrMapping/>
  </p:clrMapOvr>
  <p:transition>
    <p:cover dir="l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7" b="-37"/>
            </a:stretch>
          </a:blipFill>
        </p:spPr>
      </p:sp>
      <p:grpSp>
        <p:nvGrpSpPr>
          <p:cNvPr id="3" name="Group 3"/>
          <p:cNvGrpSpPr/>
          <p:nvPr/>
        </p:nvGrpSpPr>
        <p:grpSpPr>
          <a:xfrm>
            <a:off x="7770875" y="0"/>
            <a:ext cx="6662939" cy="762000"/>
            <a:chOff x="0" y="0"/>
            <a:chExt cx="1754848" cy="200691"/>
          </a:xfrm>
        </p:grpSpPr>
        <p:sp>
          <p:nvSpPr>
            <p:cNvPr id="4" name="Freeform 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5" name="TextBox 5"/>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rot="-10800000">
            <a:off x="13014030" y="9525000"/>
            <a:ext cx="6662939" cy="762000"/>
            <a:chOff x="0" y="0"/>
            <a:chExt cx="1754848" cy="200691"/>
          </a:xfrm>
        </p:grpSpPr>
        <p:sp>
          <p:nvSpPr>
            <p:cNvPr id="7" name="Freeform 7"/>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255C8C"/>
            </a:solidFill>
          </p:spPr>
        </p:sp>
        <p:sp>
          <p:nvSpPr>
            <p:cNvPr id="8" name="TextBox 8"/>
            <p:cNvSpPr txBox="1"/>
            <p:nvPr/>
          </p:nvSpPr>
          <p:spPr>
            <a:xfrm>
              <a:off x="101600" y="-47625"/>
              <a:ext cx="1551648" cy="248316"/>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0" y="0"/>
            <a:ext cx="9144000" cy="10287000"/>
            <a:chOff x="0" y="0"/>
            <a:chExt cx="12192000" cy="13716000"/>
          </a:xfrm>
        </p:grpSpPr>
        <p:pic>
          <p:nvPicPr>
            <p:cNvPr id="10" name="Picture 10"/>
            <p:cNvPicPr>
              <a:picLocks noChangeAspect="1"/>
            </p:cNvPicPr>
            <p:nvPr/>
          </p:nvPicPr>
          <p:blipFill>
            <a:blip r:embed="rId3"/>
            <a:srcRect l="43967" r="5513"/>
            <a:stretch>
              <a:fillRect/>
            </a:stretch>
          </p:blipFill>
          <p:spPr>
            <a:xfrm>
              <a:off x="0" y="0"/>
              <a:ext cx="12192000" cy="13716000"/>
            </a:xfrm>
            <a:prstGeom prst="rect">
              <a:avLst/>
            </a:prstGeom>
          </p:spPr>
        </p:pic>
      </p:grpSp>
      <p:sp>
        <p:nvSpPr>
          <p:cNvPr id="11" name="TextBox 11"/>
          <p:cNvSpPr txBox="1"/>
          <p:nvPr/>
        </p:nvSpPr>
        <p:spPr>
          <a:xfrm>
            <a:off x="9883298" y="2313923"/>
            <a:ext cx="6242414" cy="1003301"/>
          </a:xfrm>
          <a:prstGeom prst="rect">
            <a:avLst/>
          </a:prstGeom>
        </p:spPr>
        <p:txBody>
          <a:bodyPr lIns="0" tIns="0" rIns="0" bIns="0" rtlCol="0" anchor="t">
            <a:spAutoFit/>
          </a:bodyPr>
          <a:lstStyle/>
          <a:p>
            <a:pPr algn="l">
              <a:lnSpc>
                <a:spcPts val="7700"/>
              </a:lnSpc>
            </a:pPr>
            <a:r>
              <a:rPr lang="en-US" sz="7000">
                <a:solidFill>
                  <a:srgbClr val="255C8C"/>
                </a:solidFill>
                <a:latin typeface="HK Grotesk Bold"/>
              </a:rPr>
              <a:t>Manager Portal</a:t>
            </a:r>
          </a:p>
        </p:txBody>
      </p:sp>
      <p:sp>
        <p:nvSpPr>
          <p:cNvPr id="12" name="TextBox 12"/>
          <p:cNvSpPr txBox="1"/>
          <p:nvPr/>
        </p:nvSpPr>
        <p:spPr>
          <a:xfrm>
            <a:off x="9906876" y="4051277"/>
            <a:ext cx="8041767" cy="3621405"/>
          </a:xfrm>
          <a:prstGeom prst="rect">
            <a:avLst/>
          </a:prstGeom>
        </p:spPr>
        <p:txBody>
          <a:bodyPr lIns="0" tIns="0" rIns="0" bIns="0" rtlCol="0" anchor="t">
            <a:spAutoFit/>
          </a:bodyPr>
          <a:lstStyle/>
          <a:p>
            <a:pPr algn="just">
              <a:lnSpc>
                <a:spcPts val="4860"/>
              </a:lnSpc>
            </a:pPr>
            <a:r>
              <a:rPr lang="en-US" sz="3000">
                <a:solidFill>
                  <a:srgbClr val="000000"/>
                </a:solidFill>
                <a:latin typeface="HK Grotesk"/>
              </a:rPr>
              <a:t>The manager portal is a centralized digital platform for optimizing departmental and managerial duties. It allows managers to oversee office operations, providing essential tools and data for effective team and resource management.</a:t>
            </a:r>
          </a:p>
        </p:txBody>
      </p:sp>
      <p:sp>
        <p:nvSpPr>
          <p:cNvPr id="13" name="Freeform 13"/>
          <p:cNvSpPr/>
          <p:nvPr/>
        </p:nvSpPr>
        <p:spPr>
          <a:xfrm>
            <a:off x="15624719" y="377227"/>
            <a:ext cx="1917642" cy="1021668"/>
          </a:xfrm>
          <a:custGeom>
            <a:avLst/>
            <a:gdLst/>
            <a:ahLst/>
            <a:cxnLst/>
            <a:rect l="l" t="t" r="r" b="b"/>
            <a:pathLst>
              <a:path w="1917642" h="1021668">
                <a:moveTo>
                  <a:pt x="0" y="0"/>
                </a:moveTo>
                <a:lnTo>
                  <a:pt x="1917642" y="0"/>
                </a:lnTo>
                <a:lnTo>
                  <a:pt x="1917642" y="1021668"/>
                </a:lnTo>
                <a:lnTo>
                  <a:pt x="0" y="1021668"/>
                </a:lnTo>
                <a:lnTo>
                  <a:pt x="0" y="0"/>
                </a:lnTo>
                <a:close/>
              </a:path>
            </a:pathLst>
          </a:custGeom>
          <a:blipFill>
            <a:blip r:embed="rId4"/>
            <a:stretch>
              <a:fillRect/>
            </a:stretch>
          </a:blipFill>
        </p:spPr>
      </p:sp>
    </p:spTree>
  </p:cSld>
  <p:clrMapOvr>
    <a:masterClrMapping/>
  </p:clrMapOvr>
  <p:transition>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758</Words>
  <Application>Microsoft Office PowerPoint</Application>
  <PresentationFormat>Custom</PresentationFormat>
  <Paragraphs>109</Paragraphs>
  <Slides>21</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Poppins Bold</vt:lpstr>
      <vt:lpstr>League Spartan</vt:lpstr>
      <vt:lpstr>Arimo</vt:lpstr>
      <vt:lpstr>Arial</vt:lpstr>
      <vt:lpstr>Rosario Bold</vt:lpstr>
      <vt:lpstr>Oswald Bold</vt:lpstr>
      <vt:lpstr>HK Grotesk Bold</vt:lpstr>
      <vt:lpstr>Arimo Bold</vt:lpstr>
      <vt:lpstr>DM Sans</vt:lpstr>
      <vt:lpstr>Calibri</vt:lpstr>
      <vt:lpstr>Playfair Display Bold</vt:lpstr>
      <vt:lpstr>Poppins Medium</vt:lpstr>
      <vt:lpstr>Oswald Bold Italics</vt:lpstr>
      <vt:lpstr>HK Grotesk</vt:lpstr>
      <vt:lpstr>HK Grotesk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dc:title>
  <cp:lastModifiedBy>Arkajyoti Roy</cp:lastModifiedBy>
  <cp:revision>2</cp:revision>
  <dcterms:created xsi:type="dcterms:W3CDTF">2006-08-16T00:00:00Z</dcterms:created>
  <dcterms:modified xsi:type="dcterms:W3CDTF">2024-05-26T14:24:10Z</dcterms:modified>
  <dc:identifier>DAGGKBDgmRY</dc:identifier>
</cp:coreProperties>
</file>